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72" r:id="rId2"/>
  </p:sldMasterIdLst>
  <p:notesMasterIdLst>
    <p:notesMasterId r:id="rId93"/>
  </p:notesMasterIdLst>
  <p:sldIdLst>
    <p:sldId id="256" r:id="rId3"/>
    <p:sldId id="976" r:id="rId4"/>
    <p:sldId id="2971" r:id="rId5"/>
    <p:sldId id="2972" r:id="rId6"/>
    <p:sldId id="1059" r:id="rId7"/>
    <p:sldId id="1053" r:id="rId8"/>
    <p:sldId id="915" r:id="rId9"/>
    <p:sldId id="1050" r:id="rId10"/>
    <p:sldId id="1060" r:id="rId11"/>
    <p:sldId id="1061" r:id="rId12"/>
    <p:sldId id="991" r:id="rId13"/>
    <p:sldId id="1071" r:id="rId14"/>
    <p:sldId id="1062" r:id="rId15"/>
    <p:sldId id="1063" r:id="rId16"/>
    <p:sldId id="1064" r:id="rId17"/>
    <p:sldId id="1070" r:id="rId18"/>
    <p:sldId id="1065" r:id="rId19"/>
    <p:sldId id="265" r:id="rId20"/>
    <p:sldId id="1069" r:id="rId21"/>
    <p:sldId id="959" r:id="rId22"/>
    <p:sldId id="980" r:id="rId23"/>
    <p:sldId id="986" r:id="rId24"/>
    <p:sldId id="988" r:id="rId25"/>
    <p:sldId id="1066" r:id="rId26"/>
    <p:sldId id="1067" r:id="rId27"/>
    <p:sldId id="1068" r:id="rId28"/>
    <p:sldId id="989" r:id="rId29"/>
    <p:sldId id="1058" r:id="rId30"/>
    <p:sldId id="990" r:id="rId31"/>
    <p:sldId id="987" r:id="rId32"/>
    <p:sldId id="992" r:id="rId33"/>
    <p:sldId id="994" r:id="rId34"/>
    <p:sldId id="993" r:id="rId35"/>
    <p:sldId id="996" r:id="rId36"/>
    <p:sldId id="995" r:id="rId37"/>
    <p:sldId id="979" r:id="rId38"/>
    <p:sldId id="981" r:id="rId39"/>
    <p:sldId id="997" r:id="rId40"/>
    <p:sldId id="998" r:id="rId41"/>
    <p:sldId id="999" r:id="rId42"/>
    <p:sldId id="982" r:id="rId43"/>
    <p:sldId id="1054" r:id="rId44"/>
    <p:sldId id="1055" r:id="rId45"/>
    <p:sldId id="1056" r:id="rId46"/>
    <p:sldId id="1057" r:id="rId47"/>
    <p:sldId id="1001" r:id="rId48"/>
    <p:sldId id="983" r:id="rId49"/>
    <p:sldId id="472" r:id="rId50"/>
    <p:sldId id="1002" r:id="rId51"/>
    <p:sldId id="944" r:id="rId52"/>
    <p:sldId id="968" r:id="rId53"/>
    <p:sldId id="946" r:id="rId54"/>
    <p:sldId id="1076" r:id="rId55"/>
    <p:sldId id="947" r:id="rId56"/>
    <p:sldId id="284" r:id="rId57"/>
    <p:sldId id="984" r:id="rId58"/>
    <p:sldId id="1003" r:id="rId59"/>
    <p:sldId id="897" r:id="rId60"/>
    <p:sldId id="293" r:id="rId61"/>
    <p:sldId id="901" r:id="rId62"/>
    <p:sldId id="895" r:id="rId63"/>
    <p:sldId id="263" r:id="rId64"/>
    <p:sldId id="1074" r:id="rId65"/>
    <p:sldId id="1073" r:id="rId66"/>
    <p:sldId id="1075" r:id="rId67"/>
    <p:sldId id="1072" r:id="rId68"/>
    <p:sldId id="932" r:id="rId69"/>
    <p:sldId id="937" r:id="rId70"/>
    <p:sldId id="935" r:id="rId71"/>
    <p:sldId id="933" r:id="rId72"/>
    <p:sldId id="934" r:id="rId73"/>
    <p:sldId id="260" r:id="rId74"/>
    <p:sldId id="938" r:id="rId75"/>
    <p:sldId id="474" r:id="rId76"/>
    <p:sldId id="484" r:id="rId77"/>
    <p:sldId id="931" r:id="rId78"/>
    <p:sldId id="930" r:id="rId79"/>
    <p:sldId id="282" r:id="rId80"/>
    <p:sldId id="920" r:id="rId81"/>
    <p:sldId id="307" r:id="rId82"/>
    <p:sldId id="925" r:id="rId83"/>
    <p:sldId id="349" r:id="rId84"/>
    <p:sldId id="1051" r:id="rId85"/>
    <p:sldId id="1052" r:id="rId86"/>
    <p:sldId id="924" r:id="rId87"/>
    <p:sldId id="268" r:id="rId88"/>
    <p:sldId id="1005" r:id="rId89"/>
    <p:sldId id="985" r:id="rId90"/>
    <p:sldId id="1004" r:id="rId91"/>
    <p:sldId id="974" r:id="rId9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A4A1A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82"/>
    <p:restoredTop sz="89214"/>
  </p:normalViewPr>
  <p:slideViewPr>
    <p:cSldViewPr snapToGrid="0">
      <p:cViewPr varScale="1">
        <p:scale>
          <a:sx n="111" d="100"/>
          <a:sy n="111" d="100"/>
        </p:scale>
        <p:origin x="208" y="9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viewProps" Target="view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D7B01E-098C-7248-8B7A-3FB44A590BFC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F7665-2831-C442-8651-34C206C668B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(Smart) Social Contract Execution</a:t>
          </a:r>
        </a:p>
      </dgm:t>
    </dgm:pt>
    <dgm:pt modelId="{F3925F5C-46DF-AE46-B420-64A9360FDA28}" type="parTrans" cxnId="{544AA5E1-FCC7-2441-869B-F5BAA873DDB6}">
      <dgm:prSet/>
      <dgm:spPr/>
      <dgm:t>
        <a:bodyPr/>
        <a:lstStyle/>
        <a:p>
          <a:endParaRPr lang="en-US" sz="1600"/>
        </a:p>
      </dgm:t>
    </dgm:pt>
    <dgm:pt modelId="{0EF490E8-4717-E84B-8A86-73D1A0680F00}" type="sibTrans" cxnId="{544AA5E1-FCC7-2441-869B-F5BAA873DDB6}">
      <dgm:prSet/>
      <dgm:spPr/>
      <dgm:t>
        <a:bodyPr/>
        <a:lstStyle/>
        <a:p>
          <a:endParaRPr lang="en-US" sz="1600"/>
        </a:p>
      </dgm:t>
    </dgm:pt>
    <dgm:pt modelId="{58488612-4349-0744-99A4-F8230ED1A0B8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200" dirty="0">
              <a:solidFill>
                <a:schemeClr val="bg1"/>
              </a:solidFill>
            </a:rPr>
            <a:t>Traders</a:t>
          </a:r>
        </a:p>
      </dgm:t>
    </dgm:pt>
    <dgm:pt modelId="{F2A5E780-AC0B-F847-B7A0-946CF2D605A9}" type="parTrans" cxnId="{ACD54599-63F1-0F48-8E38-85AD17B35B1F}">
      <dgm:prSet/>
      <dgm:spPr/>
      <dgm:t>
        <a:bodyPr/>
        <a:lstStyle/>
        <a:p>
          <a:endParaRPr lang="en-US" sz="1600"/>
        </a:p>
      </dgm:t>
    </dgm:pt>
    <dgm:pt modelId="{83035EFF-F209-ED44-8CCA-82C80B59C339}" type="sibTrans" cxnId="{ACD54599-63F1-0F48-8E38-85AD17B35B1F}">
      <dgm:prSet/>
      <dgm:spPr/>
      <dgm:t>
        <a:bodyPr/>
        <a:lstStyle/>
        <a:p>
          <a:endParaRPr lang="en-US" sz="1600"/>
        </a:p>
      </dgm:t>
    </dgm:pt>
    <dgm:pt modelId="{33D41E87-F3F2-6B40-BE28-087504EBC16A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Miners</a:t>
          </a:r>
        </a:p>
      </dgm:t>
    </dgm:pt>
    <dgm:pt modelId="{CAA26661-D023-3845-B639-DE7764E2BF5F}" type="parTrans" cxnId="{6F0984B8-E759-8E4E-9AA4-3E18D786FF03}">
      <dgm:prSet/>
      <dgm:spPr/>
      <dgm:t>
        <a:bodyPr/>
        <a:lstStyle/>
        <a:p>
          <a:endParaRPr lang="en-US" sz="1600"/>
        </a:p>
      </dgm:t>
    </dgm:pt>
    <dgm:pt modelId="{F8C8443C-26E0-3643-8625-6DBE46CBFDE4}" type="sibTrans" cxnId="{6F0984B8-E759-8E4E-9AA4-3E18D786FF03}">
      <dgm:prSet/>
      <dgm:spPr/>
      <dgm:t>
        <a:bodyPr/>
        <a:lstStyle/>
        <a:p>
          <a:endParaRPr lang="en-US" sz="1600"/>
        </a:p>
      </dgm:t>
    </dgm:pt>
    <dgm:pt modelId="{C59A367E-B1EB-264B-8A28-C57052AAE0F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Coders</a:t>
          </a:r>
          <a:endParaRPr lang="en-US" sz="1100" dirty="0">
            <a:solidFill>
              <a:schemeClr val="bg1"/>
            </a:solidFill>
          </a:endParaRPr>
        </a:p>
      </dgm:t>
    </dgm:pt>
    <dgm:pt modelId="{21530537-470D-A049-AD39-7F089693325C}" type="parTrans" cxnId="{3F7D06FC-0BE2-A449-9933-293B86C4730D}">
      <dgm:prSet/>
      <dgm:spPr/>
      <dgm:t>
        <a:bodyPr/>
        <a:lstStyle/>
        <a:p>
          <a:endParaRPr lang="en-US" sz="1600"/>
        </a:p>
      </dgm:t>
    </dgm:pt>
    <dgm:pt modelId="{8910EB9A-7B28-D84A-89C1-F10382A4A171}" type="sibTrans" cxnId="{3F7D06FC-0BE2-A449-9933-293B86C4730D}">
      <dgm:prSet/>
      <dgm:spPr/>
      <dgm:t>
        <a:bodyPr/>
        <a:lstStyle/>
        <a:p>
          <a:endParaRPr lang="en-US" sz="1600"/>
        </a:p>
      </dgm:t>
    </dgm:pt>
    <dgm:pt modelId="{03C48017-C743-DC46-BC8E-87CEDCDFDAA4}" type="pres">
      <dgm:prSet presAssocID="{83D7B01E-098C-7248-8B7A-3FB44A590BF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13BE47A-55B5-6C48-936E-E539DB0CD469}" type="pres">
      <dgm:prSet presAssocID="{D91F7665-2831-C442-8651-34C206C668BC}" presName="singleCycle" presStyleCnt="0"/>
      <dgm:spPr/>
    </dgm:pt>
    <dgm:pt modelId="{16442DED-F441-C64C-93A7-94BF17E0EEA7}" type="pres">
      <dgm:prSet presAssocID="{D91F7665-2831-C442-8651-34C206C668BC}" presName="singleCenter" presStyleLbl="node1" presStyleIdx="0" presStyleCnt="4" custScaleX="157500" custScaleY="39802">
        <dgm:presLayoutVars>
          <dgm:chMax val="7"/>
          <dgm:chPref val="7"/>
        </dgm:presLayoutVars>
      </dgm:prSet>
      <dgm:spPr/>
    </dgm:pt>
    <dgm:pt modelId="{7E0DCC9E-042E-EF4D-B316-6B69A1348963}" type="pres">
      <dgm:prSet presAssocID="{F2A5E780-AC0B-F847-B7A0-946CF2D605A9}" presName="Name56" presStyleLbl="parChTrans1D2" presStyleIdx="0" presStyleCnt="3"/>
      <dgm:spPr/>
    </dgm:pt>
    <dgm:pt modelId="{3CDD05B3-2A98-5243-B482-62FE80D76EA0}" type="pres">
      <dgm:prSet presAssocID="{58488612-4349-0744-99A4-F8230ED1A0B8}" presName="text0" presStyleLbl="node1" presStyleIdx="1" presStyleCnt="4" custRadScaleRad="70640" custRadScaleInc="0">
        <dgm:presLayoutVars>
          <dgm:bulletEnabled val="1"/>
        </dgm:presLayoutVars>
      </dgm:prSet>
      <dgm:spPr/>
    </dgm:pt>
    <dgm:pt modelId="{861CA58E-116C-974A-8E1C-C1ED3175AE74}" type="pres">
      <dgm:prSet presAssocID="{CAA26661-D023-3845-B639-DE7764E2BF5F}" presName="Name56" presStyleLbl="parChTrans1D2" presStyleIdx="1" presStyleCnt="3"/>
      <dgm:spPr/>
    </dgm:pt>
    <dgm:pt modelId="{A407686E-F9FB-FF4A-85CF-E0132DDB0D4F}" type="pres">
      <dgm:prSet presAssocID="{33D41E87-F3F2-6B40-BE28-087504EBC16A}" presName="text0" presStyleLbl="node1" presStyleIdx="2" presStyleCnt="4">
        <dgm:presLayoutVars>
          <dgm:bulletEnabled val="1"/>
        </dgm:presLayoutVars>
      </dgm:prSet>
      <dgm:spPr/>
    </dgm:pt>
    <dgm:pt modelId="{4682F69D-925C-824B-B3DF-E1B4280CA4C4}" type="pres">
      <dgm:prSet presAssocID="{21530537-470D-A049-AD39-7F089693325C}" presName="Name56" presStyleLbl="parChTrans1D2" presStyleIdx="2" presStyleCnt="3"/>
      <dgm:spPr/>
    </dgm:pt>
    <dgm:pt modelId="{B9E21A50-CDBF-EC4C-85D7-8FC474E86641}" type="pres">
      <dgm:prSet presAssocID="{C59A367E-B1EB-264B-8A28-C57052AAE0F7}" presName="text0" presStyleLbl="node1" presStyleIdx="3" presStyleCnt="4">
        <dgm:presLayoutVars>
          <dgm:bulletEnabled val="1"/>
        </dgm:presLayoutVars>
      </dgm:prSet>
      <dgm:spPr/>
    </dgm:pt>
  </dgm:ptLst>
  <dgm:cxnLst>
    <dgm:cxn modelId="{6348650C-381F-A144-A7D9-F2BC5EFE285E}" type="presOf" srcId="{C59A367E-B1EB-264B-8A28-C57052AAE0F7}" destId="{B9E21A50-CDBF-EC4C-85D7-8FC474E86641}" srcOrd="0" destOrd="0" presId="urn:microsoft.com/office/officeart/2008/layout/RadialCluster"/>
    <dgm:cxn modelId="{E2244B1B-4CD9-5149-A5A4-EFEFDD39F49D}" type="presOf" srcId="{33D41E87-F3F2-6B40-BE28-087504EBC16A}" destId="{A407686E-F9FB-FF4A-85CF-E0132DDB0D4F}" srcOrd="0" destOrd="0" presId="urn:microsoft.com/office/officeart/2008/layout/RadialCluster"/>
    <dgm:cxn modelId="{71BFFC33-EB6C-3C4B-A6CF-AD86A2159CD9}" type="presOf" srcId="{D91F7665-2831-C442-8651-34C206C668BC}" destId="{16442DED-F441-C64C-93A7-94BF17E0EEA7}" srcOrd="0" destOrd="0" presId="urn:microsoft.com/office/officeart/2008/layout/RadialCluster"/>
    <dgm:cxn modelId="{E47FB246-8F17-2B42-A3DE-F9ED43B6BBAB}" type="presOf" srcId="{CAA26661-D023-3845-B639-DE7764E2BF5F}" destId="{861CA58E-116C-974A-8E1C-C1ED3175AE74}" srcOrd="0" destOrd="0" presId="urn:microsoft.com/office/officeart/2008/layout/RadialCluster"/>
    <dgm:cxn modelId="{6D88DD97-9067-5E42-82D0-FC0F630F55CC}" type="presOf" srcId="{21530537-470D-A049-AD39-7F089693325C}" destId="{4682F69D-925C-824B-B3DF-E1B4280CA4C4}" srcOrd="0" destOrd="0" presId="urn:microsoft.com/office/officeart/2008/layout/RadialCluster"/>
    <dgm:cxn modelId="{ACD54599-63F1-0F48-8E38-85AD17B35B1F}" srcId="{D91F7665-2831-C442-8651-34C206C668BC}" destId="{58488612-4349-0744-99A4-F8230ED1A0B8}" srcOrd="0" destOrd="0" parTransId="{F2A5E780-AC0B-F847-B7A0-946CF2D605A9}" sibTransId="{83035EFF-F209-ED44-8CCA-82C80B59C339}"/>
    <dgm:cxn modelId="{6F0984B8-E759-8E4E-9AA4-3E18D786FF03}" srcId="{D91F7665-2831-C442-8651-34C206C668BC}" destId="{33D41E87-F3F2-6B40-BE28-087504EBC16A}" srcOrd="1" destOrd="0" parTransId="{CAA26661-D023-3845-B639-DE7764E2BF5F}" sibTransId="{F8C8443C-26E0-3643-8625-6DBE46CBFDE4}"/>
    <dgm:cxn modelId="{31D314D4-8846-A24A-8960-F05EC09F2BE2}" type="presOf" srcId="{58488612-4349-0744-99A4-F8230ED1A0B8}" destId="{3CDD05B3-2A98-5243-B482-62FE80D76EA0}" srcOrd="0" destOrd="0" presId="urn:microsoft.com/office/officeart/2008/layout/RadialCluster"/>
    <dgm:cxn modelId="{1BAFA5DA-9CB9-0B4B-B177-8D2840E67307}" type="presOf" srcId="{83D7B01E-098C-7248-8B7A-3FB44A590BFC}" destId="{03C48017-C743-DC46-BC8E-87CEDCDFDAA4}" srcOrd="0" destOrd="0" presId="urn:microsoft.com/office/officeart/2008/layout/RadialCluster"/>
    <dgm:cxn modelId="{544AA5E1-FCC7-2441-869B-F5BAA873DDB6}" srcId="{83D7B01E-098C-7248-8B7A-3FB44A590BFC}" destId="{D91F7665-2831-C442-8651-34C206C668BC}" srcOrd="0" destOrd="0" parTransId="{F3925F5C-46DF-AE46-B420-64A9360FDA28}" sibTransId="{0EF490E8-4717-E84B-8A86-73D1A0680F00}"/>
    <dgm:cxn modelId="{FD7959F0-B87F-5B4F-89A7-C221CAA52052}" type="presOf" srcId="{F2A5E780-AC0B-F847-B7A0-946CF2D605A9}" destId="{7E0DCC9E-042E-EF4D-B316-6B69A1348963}" srcOrd="0" destOrd="0" presId="urn:microsoft.com/office/officeart/2008/layout/RadialCluster"/>
    <dgm:cxn modelId="{3F7D06FC-0BE2-A449-9933-293B86C4730D}" srcId="{D91F7665-2831-C442-8651-34C206C668BC}" destId="{C59A367E-B1EB-264B-8A28-C57052AAE0F7}" srcOrd="2" destOrd="0" parTransId="{21530537-470D-A049-AD39-7F089693325C}" sibTransId="{8910EB9A-7B28-D84A-89C1-F10382A4A171}"/>
    <dgm:cxn modelId="{BD3B4B6D-A03D-6041-8849-DF93E5230A2B}" type="presParOf" srcId="{03C48017-C743-DC46-BC8E-87CEDCDFDAA4}" destId="{413BE47A-55B5-6C48-936E-E539DB0CD469}" srcOrd="0" destOrd="0" presId="urn:microsoft.com/office/officeart/2008/layout/RadialCluster"/>
    <dgm:cxn modelId="{5D11A2F6-6671-614E-843E-90A52E44DA8B}" type="presParOf" srcId="{413BE47A-55B5-6C48-936E-E539DB0CD469}" destId="{16442DED-F441-C64C-93A7-94BF17E0EEA7}" srcOrd="0" destOrd="0" presId="urn:microsoft.com/office/officeart/2008/layout/RadialCluster"/>
    <dgm:cxn modelId="{C90155C7-DD58-6046-BF1D-A9707C8FBD23}" type="presParOf" srcId="{413BE47A-55B5-6C48-936E-E539DB0CD469}" destId="{7E0DCC9E-042E-EF4D-B316-6B69A1348963}" srcOrd="1" destOrd="0" presId="urn:microsoft.com/office/officeart/2008/layout/RadialCluster"/>
    <dgm:cxn modelId="{9DBA71F1-D7B9-864E-83AA-A6247E224223}" type="presParOf" srcId="{413BE47A-55B5-6C48-936E-E539DB0CD469}" destId="{3CDD05B3-2A98-5243-B482-62FE80D76EA0}" srcOrd="2" destOrd="0" presId="urn:microsoft.com/office/officeart/2008/layout/RadialCluster"/>
    <dgm:cxn modelId="{89FFA0A4-9042-F047-8C66-35BC25C0059C}" type="presParOf" srcId="{413BE47A-55B5-6C48-936E-E539DB0CD469}" destId="{861CA58E-116C-974A-8E1C-C1ED3175AE74}" srcOrd="3" destOrd="0" presId="urn:microsoft.com/office/officeart/2008/layout/RadialCluster"/>
    <dgm:cxn modelId="{183BD56D-CAD0-8A4C-BA21-9C6F040B67A4}" type="presParOf" srcId="{413BE47A-55B5-6C48-936E-E539DB0CD469}" destId="{A407686E-F9FB-FF4A-85CF-E0132DDB0D4F}" srcOrd="4" destOrd="0" presId="urn:microsoft.com/office/officeart/2008/layout/RadialCluster"/>
    <dgm:cxn modelId="{E309E72E-322B-4C41-87E4-2927841A7989}" type="presParOf" srcId="{413BE47A-55B5-6C48-936E-E539DB0CD469}" destId="{4682F69D-925C-824B-B3DF-E1B4280CA4C4}" srcOrd="5" destOrd="0" presId="urn:microsoft.com/office/officeart/2008/layout/RadialCluster"/>
    <dgm:cxn modelId="{0AECE4EA-EB56-E34E-9DF1-1730A727D8DA}" type="presParOf" srcId="{413BE47A-55B5-6C48-936E-E539DB0CD469}" destId="{B9E21A50-CDBF-EC4C-85D7-8FC474E86641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1842A3-35D2-A546-9066-CE0FF57227AD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034624-27CB-6A49-9B5B-B136C7E46765}">
      <dgm:prSet phldrT="[Text]"/>
      <dgm:spPr/>
      <dgm:t>
        <a:bodyPr/>
        <a:lstStyle/>
        <a:p>
          <a:r>
            <a:rPr lang="en-US" dirty="0"/>
            <a:t>Version Upgrade</a:t>
          </a:r>
        </a:p>
      </dgm:t>
    </dgm:pt>
    <dgm:pt modelId="{48787511-5AC7-714E-AF4A-5F40A104FD74}" type="parTrans" cxnId="{C589D6C8-5163-494F-8685-2C59418140B5}">
      <dgm:prSet/>
      <dgm:spPr/>
      <dgm:t>
        <a:bodyPr/>
        <a:lstStyle/>
        <a:p>
          <a:endParaRPr lang="en-US"/>
        </a:p>
      </dgm:t>
    </dgm:pt>
    <dgm:pt modelId="{65A4721E-6ABC-C74A-8C3D-21047D1A1A6C}" type="sibTrans" cxnId="{C589D6C8-5163-494F-8685-2C59418140B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602CD7F5-695B-CA4A-8EAA-91CE1F3F3064}">
      <dgm:prSet phldrT="[Text]"/>
      <dgm:spPr/>
      <dgm:t>
        <a:bodyPr/>
        <a:lstStyle/>
        <a:p>
          <a:r>
            <a:rPr lang="en-US" dirty="0"/>
            <a:t>Production Code</a:t>
          </a:r>
        </a:p>
      </dgm:t>
    </dgm:pt>
    <dgm:pt modelId="{FDAB520A-F58E-1C41-BA92-0B02CD51CFBD}" type="parTrans" cxnId="{BF55A30A-F903-654E-A33C-BB4407C9D108}">
      <dgm:prSet/>
      <dgm:spPr/>
      <dgm:t>
        <a:bodyPr/>
        <a:lstStyle/>
        <a:p>
          <a:endParaRPr lang="en-US"/>
        </a:p>
      </dgm:t>
    </dgm:pt>
    <dgm:pt modelId="{4971ED77-FFD7-7E42-B3A3-D42FECA4243D}" type="sibTrans" cxnId="{BF55A30A-F903-654E-A33C-BB4407C9D10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218FA24-CCFE-8C47-933D-658D922EB6D1}">
      <dgm:prSet phldrT="[Text]"/>
      <dgm:spPr/>
      <dgm:t>
        <a:bodyPr/>
        <a:lstStyle/>
        <a:p>
          <a:r>
            <a:rPr lang="en-US" dirty="0"/>
            <a:t>Function Requests</a:t>
          </a:r>
        </a:p>
      </dgm:t>
    </dgm:pt>
    <dgm:pt modelId="{35DA084D-D1D3-5B41-96E5-C209E7423D0A}" type="parTrans" cxnId="{24A861C0-3B91-C549-8C97-36A733F4B038}">
      <dgm:prSet/>
      <dgm:spPr/>
      <dgm:t>
        <a:bodyPr/>
        <a:lstStyle/>
        <a:p>
          <a:endParaRPr lang="en-US"/>
        </a:p>
      </dgm:t>
    </dgm:pt>
    <dgm:pt modelId="{2B7A5266-5FAE-1244-9230-28B01B72288D}" type="sibTrans" cxnId="{24A861C0-3B91-C549-8C97-36A733F4B03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F6E15B5-E17F-2A46-ABAF-1A0CDE4BF325}">
      <dgm:prSet phldrT="[Text]"/>
      <dgm:spPr/>
      <dgm:t>
        <a:bodyPr/>
        <a:lstStyle/>
        <a:p>
          <a:r>
            <a:rPr lang="en-US" dirty="0"/>
            <a:t>Customer Crisis</a:t>
          </a:r>
        </a:p>
      </dgm:t>
    </dgm:pt>
    <dgm:pt modelId="{753BD916-ED13-AA45-AC48-7EEEE5A04B93}" type="parTrans" cxnId="{4EC39C46-F06F-A24F-AF70-03280A4CF36D}">
      <dgm:prSet/>
      <dgm:spPr/>
      <dgm:t>
        <a:bodyPr/>
        <a:lstStyle/>
        <a:p>
          <a:endParaRPr lang="en-US"/>
        </a:p>
      </dgm:t>
    </dgm:pt>
    <dgm:pt modelId="{29FA5F9D-F87D-D449-943C-3AF0AB941B32}" type="sibTrans" cxnId="{4EC39C46-F06F-A24F-AF70-03280A4CF36D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93B6E06-6A4B-7C41-A700-7212E97D771F}">
      <dgm:prSet phldrT="[Text]"/>
      <dgm:spPr/>
      <dgm:t>
        <a:bodyPr/>
        <a:lstStyle/>
        <a:p>
          <a:r>
            <a:rPr lang="en-US" dirty="0"/>
            <a:t>Feature Revolution</a:t>
          </a:r>
        </a:p>
      </dgm:t>
    </dgm:pt>
    <dgm:pt modelId="{5EC91852-2BCB-1148-8D27-EFFDBFA513D5}" type="parTrans" cxnId="{45522A40-F4AA-0242-8DFA-256E72BD7AF5}">
      <dgm:prSet/>
      <dgm:spPr/>
      <dgm:t>
        <a:bodyPr/>
        <a:lstStyle/>
        <a:p>
          <a:endParaRPr lang="en-US"/>
        </a:p>
      </dgm:t>
    </dgm:pt>
    <dgm:pt modelId="{374709AC-C74B-6743-9481-D1E54DBCBE13}" type="sibTrans" cxnId="{45522A40-F4AA-0242-8DFA-256E72BD7AF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803436D-69A1-FE48-A7B1-6A0B76651772}" type="pres">
      <dgm:prSet presAssocID="{7E1842A3-35D2-A546-9066-CE0FF57227AD}" presName="cycle" presStyleCnt="0">
        <dgm:presLayoutVars>
          <dgm:dir/>
          <dgm:resizeHandles val="exact"/>
        </dgm:presLayoutVars>
      </dgm:prSet>
      <dgm:spPr/>
    </dgm:pt>
    <dgm:pt modelId="{0139ED4E-CD59-964D-9E29-D47C31DAFA64}" type="pres">
      <dgm:prSet presAssocID="{9F034624-27CB-6A49-9B5B-B136C7E46765}" presName="dummy" presStyleCnt="0"/>
      <dgm:spPr/>
    </dgm:pt>
    <dgm:pt modelId="{DC1EBFD9-94EB-C04C-AE7F-946CAAD5A2DD}" type="pres">
      <dgm:prSet presAssocID="{9F034624-27CB-6A49-9B5B-B136C7E46765}" presName="node" presStyleLbl="revTx" presStyleIdx="0" presStyleCnt="5">
        <dgm:presLayoutVars>
          <dgm:bulletEnabled val="1"/>
        </dgm:presLayoutVars>
      </dgm:prSet>
      <dgm:spPr/>
    </dgm:pt>
    <dgm:pt modelId="{2F4D02B5-4071-AF45-BB48-1CFE64DBB80C}" type="pres">
      <dgm:prSet presAssocID="{65A4721E-6ABC-C74A-8C3D-21047D1A1A6C}" presName="sibTrans" presStyleLbl="node1" presStyleIdx="0" presStyleCnt="5"/>
      <dgm:spPr/>
    </dgm:pt>
    <dgm:pt modelId="{0CCA8014-DB6F-1F46-9DA8-3BBDE5ABA4BB}" type="pres">
      <dgm:prSet presAssocID="{602CD7F5-695B-CA4A-8EAA-91CE1F3F3064}" presName="dummy" presStyleCnt="0"/>
      <dgm:spPr/>
    </dgm:pt>
    <dgm:pt modelId="{E7465A14-25F9-684C-9B1D-25E428F98353}" type="pres">
      <dgm:prSet presAssocID="{602CD7F5-695B-CA4A-8EAA-91CE1F3F3064}" presName="node" presStyleLbl="revTx" presStyleIdx="1" presStyleCnt="5">
        <dgm:presLayoutVars>
          <dgm:bulletEnabled val="1"/>
        </dgm:presLayoutVars>
      </dgm:prSet>
      <dgm:spPr/>
    </dgm:pt>
    <dgm:pt modelId="{9A431B6C-419A-8641-B38A-C94FDB8AE560}" type="pres">
      <dgm:prSet presAssocID="{4971ED77-FFD7-7E42-B3A3-D42FECA4243D}" presName="sibTrans" presStyleLbl="node1" presStyleIdx="1" presStyleCnt="5"/>
      <dgm:spPr/>
    </dgm:pt>
    <dgm:pt modelId="{1692155A-F5D8-904D-9231-88B2EC1C6AD3}" type="pres">
      <dgm:prSet presAssocID="{5218FA24-CCFE-8C47-933D-658D922EB6D1}" presName="dummy" presStyleCnt="0"/>
      <dgm:spPr/>
    </dgm:pt>
    <dgm:pt modelId="{EAFCDAA3-3FDD-0E47-8EA3-7A4B6BA08F4A}" type="pres">
      <dgm:prSet presAssocID="{5218FA24-CCFE-8C47-933D-658D922EB6D1}" presName="node" presStyleLbl="revTx" presStyleIdx="2" presStyleCnt="5">
        <dgm:presLayoutVars>
          <dgm:bulletEnabled val="1"/>
        </dgm:presLayoutVars>
      </dgm:prSet>
      <dgm:spPr/>
    </dgm:pt>
    <dgm:pt modelId="{7210DCB5-8A03-2448-BADD-CCA72B468A61}" type="pres">
      <dgm:prSet presAssocID="{2B7A5266-5FAE-1244-9230-28B01B72288D}" presName="sibTrans" presStyleLbl="node1" presStyleIdx="2" presStyleCnt="5"/>
      <dgm:spPr/>
    </dgm:pt>
    <dgm:pt modelId="{FC6D780F-6E34-0D47-91EC-9403252DB315}" type="pres">
      <dgm:prSet presAssocID="{4F6E15B5-E17F-2A46-ABAF-1A0CDE4BF325}" presName="dummy" presStyleCnt="0"/>
      <dgm:spPr/>
    </dgm:pt>
    <dgm:pt modelId="{53124461-C893-E441-8F78-A9D71AC52DE6}" type="pres">
      <dgm:prSet presAssocID="{4F6E15B5-E17F-2A46-ABAF-1A0CDE4BF325}" presName="node" presStyleLbl="revTx" presStyleIdx="3" presStyleCnt="5">
        <dgm:presLayoutVars>
          <dgm:bulletEnabled val="1"/>
        </dgm:presLayoutVars>
      </dgm:prSet>
      <dgm:spPr/>
    </dgm:pt>
    <dgm:pt modelId="{64634BB9-CD04-1544-B9A9-383CAB17C3A9}" type="pres">
      <dgm:prSet presAssocID="{29FA5F9D-F87D-D449-943C-3AF0AB941B32}" presName="sibTrans" presStyleLbl="node1" presStyleIdx="3" presStyleCnt="5"/>
      <dgm:spPr/>
    </dgm:pt>
    <dgm:pt modelId="{250A7EE7-AC84-CC4E-BACA-D13124CF1FC7}" type="pres">
      <dgm:prSet presAssocID="{493B6E06-6A4B-7C41-A700-7212E97D771F}" presName="dummy" presStyleCnt="0"/>
      <dgm:spPr/>
    </dgm:pt>
    <dgm:pt modelId="{0F011057-9A25-8843-9B4F-7B69153780CF}" type="pres">
      <dgm:prSet presAssocID="{493B6E06-6A4B-7C41-A700-7212E97D771F}" presName="node" presStyleLbl="revTx" presStyleIdx="4" presStyleCnt="5">
        <dgm:presLayoutVars>
          <dgm:bulletEnabled val="1"/>
        </dgm:presLayoutVars>
      </dgm:prSet>
      <dgm:spPr/>
    </dgm:pt>
    <dgm:pt modelId="{8E0C84DF-0561-5248-9985-A607043D6F4D}" type="pres">
      <dgm:prSet presAssocID="{374709AC-C74B-6743-9481-D1E54DBCBE13}" presName="sibTrans" presStyleLbl="node1" presStyleIdx="4" presStyleCnt="5"/>
      <dgm:spPr/>
    </dgm:pt>
  </dgm:ptLst>
  <dgm:cxnLst>
    <dgm:cxn modelId="{BF55A30A-F903-654E-A33C-BB4407C9D108}" srcId="{7E1842A3-35D2-A546-9066-CE0FF57227AD}" destId="{602CD7F5-695B-CA4A-8EAA-91CE1F3F3064}" srcOrd="1" destOrd="0" parTransId="{FDAB520A-F58E-1C41-BA92-0B02CD51CFBD}" sibTransId="{4971ED77-FFD7-7E42-B3A3-D42FECA4243D}"/>
    <dgm:cxn modelId="{AFFF7724-B2DE-2140-B24D-6B9B5F724B8B}" type="presOf" srcId="{65A4721E-6ABC-C74A-8C3D-21047D1A1A6C}" destId="{2F4D02B5-4071-AF45-BB48-1CFE64DBB80C}" srcOrd="0" destOrd="0" presId="urn:microsoft.com/office/officeart/2005/8/layout/cycle1"/>
    <dgm:cxn modelId="{7F53AA39-7C3E-1842-8C6E-8D035186589D}" type="presOf" srcId="{4971ED77-FFD7-7E42-B3A3-D42FECA4243D}" destId="{9A431B6C-419A-8641-B38A-C94FDB8AE560}" srcOrd="0" destOrd="0" presId="urn:microsoft.com/office/officeart/2005/8/layout/cycle1"/>
    <dgm:cxn modelId="{45522A40-F4AA-0242-8DFA-256E72BD7AF5}" srcId="{7E1842A3-35D2-A546-9066-CE0FF57227AD}" destId="{493B6E06-6A4B-7C41-A700-7212E97D771F}" srcOrd="4" destOrd="0" parTransId="{5EC91852-2BCB-1148-8D27-EFFDBFA513D5}" sibTransId="{374709AC-C74B-6743-9481-D1E54DBCBE13}"/>
    <dgm:cxn modelId="{4EC39C46-F06F-A24F-AF70-03280A4CF36D}" srcId="{7E1842A3-35D2-A546-9066-CE0FF57227AD}" destId="{4F6E15B5-E17F-2A46-ABAF-1A0CDE4BF325}" srcOrd="3" destOrd="0" parTransId="{753BD916-ED13-AA45-AC48-7EEEE5A04B93}" sibTransId="{29FA5F9D-F87D-D449-943C-3AF0AB941B32}"/>
    <dgm:cxn modelId="{69B8E656-2FAC-6C49-9B97-EEC6CB6B6169}" type="presOf" srcId="{493B6E06-6A4B-7C41-A700-7212E97D771F}" destId="{0F011057-9A25-8843-9B4F-7B69153780CF}" srcOrd="0" destOrd="0" presId="urn:microsoft.com/office/officeart/2005/8/layout/cycle1"/>
    <dgm:cxn modelId="{86C3226B-2C02-2A45-95A8-C7171913AA37}" type="presOf" srcId="{4F6E15B5-E17F-2A46-ABAF-1A0CDE4BF325}" destId="{53124461-C893-E441-8F78-A9D71AC52DE6}" srcOrd="0" destOrd="0" presId="urn:microsoft.com/office/officeart/2005/8/layout/cycle1"/>
    <dgm:cxn modelId="{DF0BBF6B-109B-A74D-8C17-E6C1616C5713}" type="presOf" srcId="{2B7A5266-5FAE-1244-9230-28B01B72288D}" destId="{7210DCB5-8A03-2448-BADD-CCA72B468A61}" srcOrd="0" destOrd="0" presId="urn:microsoft.com/office/officeart/2005/8/layout/cycle1"/>
    <dgm:cxn modelId="{8542A085-A24F-594E-9381-2F2F2625A075}" type="presOf" srcId="{602CD7F5-695B-CA4A-8EAA-91CE1F3F3064}" destId="{E7465A14-25F9-684C-9B1D-25E428F98353}" srcOrd="0" destOrd="0" presId="urn:microsoft.com/office/officeart/2005/8/layout/cycle1"/>
    <dgm:cxn modelId="{69D24291-A50F-A44A-8C39-9BEFB371A301}" type="presOf" srcId="{29FA5F9D-F87D-D449-943C-3AF0AB941B32}" destId="{64634BB9-CD04-1544-B9A9-383CAB17C3A9}" srcOrd="0" destOrd="0" presId="urn:microsoft.com/office/officeart/2005/8/layout/cycle1"/>
    <dgm:cxn modelId="{2870FA96-6906-4A4D-8D85-091DBC89D4AE}" type="presOf" srcId="{374709AC-C74B-6743-9481-D1E54DBCBE13}" destId="{8E0C84DF-0561-5248-9985-A607043D6F4D}" srcOrd="0" destOrd="0" presId="urn:microsoft.com/office/officeart/2005/8/layout/cycle1"/>
    <dgm:cxn modelId="{DA45AFAB-8A0D-374D-9657-E105D9A9D68C}" type="presOf" srcId="{9F034624-27CB-6A49-9B5B-B136C7E46765}" destId="{DC1EBFD9-94EB-C04C-AE7F-946CAAD5A2DD}" srcOrd="0" destOrd="0" presId="urn:microsoft.com/office/officeart/2005/8/layout/cycle1"/>
    <dgm:cxn modelId="{B90A9BB6-3D93-CE4C-BEE5-3A9E8C8F3BB9}" type="presOf" srcId="{7E1842A3-35D2-A546-9066-CE0FF57227AD}" destId="{5803436D-69A1-FE48-A7B1-6A0B76651772}" srcOrd="0" destOrd="0" presId="urn:microsoft.com/office/officeart/2005/8/layout/cycle1"/>
    <dgm:cxn modelId="{24A861C0-3B91-C549-8C97-36A733F4B038}" srcId="{7E1842A3-35D2-A546-9066-CE0FF57227AD}" destId="{5218FA24-CCFE-8C47-933D-658D922EB6D1}" srcOrd="2" destOrd="0" parTransId="{35DA084D-D1D3-5B41-96E5-C209E7423D0A}" sibTransId="{2B7A5266-5FAE-1244-9230-28B01B72288D}"/>
    <dgm:cxn modelId="{C589D6C8-5163-494F-8685-2C59418140B5}" srcId="{7E1842A3-35D2-A546-9066-CE0FF57227AD}" destId="{9F034624-27CB-6A49-9B5B-B136C7E46765}" srcOrd="0" destOrd="0" parTransId="{48787511-5AC7-714E-AF4A-5F40A104FD74}" sibTransId="{65A4721E-6ABC-C74A-8C3D-21047D1A1A6C}"/>
    <dgm:cxn modelId="{AB8E1CE7-D234-C742-835D-F661178C2FBC}" type="presOf" srcId="{5218FA24-CCFE-8C47-933D-658D922EB6D1}" destId="{EAFCDAA3-3FDD-0E47-8EA3-7A4B6BA08F4A}" srcOrd="0" destOrd="0" presId="urn:microsoft.com/office/officeart/2005/8/layout/cycle1"/>
    <dgm:cxn modelId="{34021C1D-2C85-504F-BEFE-0E1545B56864}" type="presParOf" srcId="{5803436D-69A1-FE48-A7B1-6A0B76651772}" destId="{0139ED4E-CD59-964D-9E29-D47C31DAFA64}" srcOrd="0" destOrd="0" presId="urn:microsoft.com/office/officeart/2005/8/layout/cycle1"/>
    <dgm:cxn modelId="{9C909EA9-0C00-4845-B6DD-600ED3C4FC46}" type="presParOf" srcId="{5803436D-69A1-FE48-A7B1-6A0B76651772}" destId="{DC1EBFD9-94EB-C04C-AE7F-946CAAD5A2DD}" srcOrd="1" destOrd="0" presId="urn:microsoft.com/office/officeart/2005/8/layout/cycle1"/>
    <dgm:cxn modelId="{9F7732B5-1CBA-074D-BCF3-8959DE56C97F}" type="presParOf" srcId="{5803436D-69A1-FE48-A7B1-6A0B76651772}" destId="{2F4D02B5-4071-AF45-BB48-1CFE64DBB80C}" srcOrd="2" destOrd="0" presId="urn:microsoft.com/office/officeart/2005/8/layout/cycle1"/>
    <dgm:cxn modelId="{1E397D76-723A-8E4D-ACA3-58C9D526D556}" type="presParOf" srcId="{5803436D-69A1-FE48-A7B1-6A0B76651772}" destId="{0CCA8014-DB6F-1F46-9DA8-3BBDE5ABA4BB}" srcOrd="3" destOrd="0" presId="urn:microsoft.com/office/officeart/2005/8/layout/cycle1"/>
    <dgm:cxn modelId="{D0613C2C-3C7C-DC41-A8D2-0819F74D8DB6}" type="presParOf" srcId="{5803436D-69A1-FE48-A7B1-6A0B76651772}" destId="{E7465A14-25F9-684C-9B1D-25E428F98353}" srcOrd="4" destOrd="0" presId="urn:microsoft.com/office/officeart/2005/8/layout/cycle1"/>
    <dgm:cxn modelId="{7C16D58C-FD24-B148-B0E1-57DDDBA21E60}" type="presParOf" srcId="{5803436D-69A1-FE48-A7B1-6A0B76651772}" destId="{9A431B6C-419A-8641-B38A-C94FDB8AE560}" srcOrd="5" destOrd="0" presId="urn:microsoft.com/office/officeart/2005/8/layout/cycle1"/>
    <dgm:cxn modelId="{2ED98D1C-1E6B-CE42-B5AA-3191A89F23F8}" type="presParOf" srcId="{5803436D-69A1-FE48-A7B1-6A0B76651772}" destId="{1692155A-F5D8-904D-9231-88B2EC1C6AD3}" srcOrd="6" destOrd="0" presId="urn:microsoft.com/office/officeart/2005/8/layout/cycle1"/>
    <dgm:cxn modelId="{997AE879-236C-9249-B84A-3428A0DA4E93}" type="presParOf" srcId="{5803436D-69A1-FE48-A7B1-6A0B76651772}" destId="{EAFCDAA3-3FDD-0E47-8EA3-7A4B6BA08F4A}" srcOrd="7" destOrd="0" presId="urn:microsoft.com/office/officeart/2005/8/layout/cycle1"/>
    <dgm:cxn modelId="{2C6C3D9A-3D46-584A-A3D2-0486353D5E46}" type="presParOf" srcId="{5803436D-69A1-FE48-A7B1-6A0B76651772}" destId="{7210DCB5-8A03-2448-BADD-CCA72B468A61}" srcOrd="8" destOrd="0" presId="urn:microsoft.com/office/officeart/2005/8/layout/cycle1"/>
    <dgm:cxn modelId="{30FF4881-4A47-E344-8238-835E834B6CA2}" type="presParOf" srcId="{5803436D-69A1-FE48-A7B1-6A0B76651772}" destId="{FC6D780F-6E34-0D47-91EC-9403252DB315}" srcOrd="9" destOrd="0" presId="urn:microsoft.com/office/officeart/2005/8/layout/cycle1"/>
    <dgm:cxn modelId="{9ABB7222-84C6-214A-9D7D-69093BFE7784}" type="presParOf" srcId="{5803436D-69A1-FE48-A7B1-6A0B76651772}" destId="{53124461-C893-E441-8F78-A9D71AC52DE6}" srcOrd="10" destOrd="0" presId="urn:microsoft.com/office/officeart/2005/8/layout/cycle1"/>
    <dgm:cxn modelId="{B30783B5-FFAD-B947-90E3-3AFBA0D98D7E}" type="presParOf" srcId="{5803436D-69A1-FE48-A7B1-6A0B76651772}" destId="{64634BB9-CD04-1544-B9A9-383CAB17C3A9}" srcOrd="11" destOrd="0" presId="urn:microsoft.com/office/officeart/2005/8/layout/cycle1"/>
    <dgm:cxn modelId="{8D9548B9-2215-AE4E-A49F-3FE305AF76B7}" type="presParOf" srcId="{5803436D-69A1-FE48-A7B1-6A0B76651772}" destId="{250A7EE7-AC84-CC4E-BACA-D13124CF1FC7}" srcOrd="12" destOrd="0" presId="urn:microsoft.com/office/officeart/2005/8/layout/cycle1"/>
    <dgm:cxn modelId="{39D80B82-6E27-BD4E-8B25-CBF1F5644B9D}" type="presParOf" srcId="{5803436D-69A1-FE48-A7B1-6A0B76651772}" destId="{0F011057-9A25-8843-9B4F-7B69153780CF}" srcOrd="13" destOrd="0" presId="urn:microsoft.com/office/officeart/2005/8/layout/cycle1"/>
    <dgm:cxn modelId="{63170829-366E-EA4B-8DE4-4160F73B6A9C}" type="presParOf" srcId="{5803436D-69A1-FE48-A7B1-6A0B76651772}" destId="{8E0C84DF-0561-5248-9985-A607043D6F4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069D83-590B-194F-9158-A89BAEEBCFC2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09A299-3CD2-9146-B5A6-D928655D6D5A}">
      <dgm:prSet phldrT="[Text]"/>
      <dgm:spPr/>
      <dgm:t>
        <a:bodyPr/>
        <a:lstStyle/>
        <a:p>
          <a:r>
            <a:rPr lang="en-US"/>
            <a:t>Perform Checking</a:t>
          </a:r>
          <a:endParaRPr lang="en-US" dirty="0"/>
        </a:p>
      </dgm:t>
    </dgm:pt>
    <dgm:pt modelId="{7E915553-38BB-524D-8C9E-98CD2835D797}" type="parTrans" cxnId="{61BBD4D3-AB05-7D4B-BDE8-F0153F7F00C2}">
      <dgm:prSet/>
      <dgm:spPr/>
      <dgm:t>
        <a:bodyPr/>
        <a:lstStyle/>
        <a:p>
          <a:endParaRPr lang="en-US"/>
        </a:p>
      </dgm:t>
    </dgm:pt>
    <dgm:pt modelId="{249F3E4B-BB47-7840-8835-B428D943A416}" type="sibTrans" cxnId="{61BBD4D3-AB05-7D4B-BDE8-F0153F7F00C2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EF25157-D4DA-F143-AF3B-CBD8801321FC}">
      <dgm:prSet phldrT="[Text]"/>
      <dgm:spPr/>
      <dgm:t>
        <a:bodyPr/>
        <a:lstStyle/>
        <a:p>
          <a:r>
            <a:rPr lang="en-US" dirty="0"/>
            <a:t>receive confirmation</a:t>
          </a:r>
        </a:p>
      </dgm:t>
    </dgm:pt>
    <dgm:pt modelId="{9CFEA310-C1CD-114C-9150-7C87DE2552A5}" type="parTrans" cxnId="{031B0FC5-922F-694F-B600-999ACBD0A039}">
      <dgm:prSet/>
      <dgm:spPr/>
      <dgm:t>
        <a:bodyPr/>
        <a:lstStyle/>
        <a:p>
          <a:endParaRPr lang="en-US"/>
        </a:p>
      </dgm:t>
    </dgm:pt>
    <dgm:pt modelId="{70CC3D87-847A-B04E-8086-282477986DE7}" type="sibTrans" cxnId="{031B0FC5-922F-694F-B600-999ACBD0A039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603E04B-A48C-3F41-A4A9-DB3442C4AEC1}">
      <dgm:prSet phldrT="[Text]"/>
      <dgm:spPr/>
      <dgm:t>
        <a:bodyPr/>
        <a:lstStyle/>
        <a:p>
          <a:r>
            <a:rPr lang="en-US" dirty="0"/>
            <a:t>commit transaction</a:t>
          </a:r>
        </a:p>
      </dgm:t>
    </dgm:pt>
    <dgm:pt modelId="{C24425A3-7B93-A14B-8E1F-16A00A191CBC}" type="parTrans" cxnId="{72FC0A61-BD95-F64B-9166-18EEC1137A97}">
      <dgm:prSet/>
      <dgm:spPr/>
      <dgm:t>
        <a:bodyPr/>
        <a:lstStyle/>
        <a:p>
          <a:endParaRPr lang="en-US"/>
        </a:p>
      </dgm:t>
    </dgm:pt>
    <dgm:pt modelId="{062FCC2C-6C3D-C74C-8AB9-4B6AE1D366C7}" type="sibTrans" cxnId="{72FC0A61-BD95-F64B-9166-18EEC1137A97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320BD0F-5C64-2C41-BEE2-8F4ED7C1087D}" type="pres">
      <dgm:prSet presAssocID="{21069D83-590B-194F-9158-A89BAEEBCFC2}" presName="cycle" presStyleCnt="0">
        <dgm:presLayoutVars>
          <dgm:dir/>
          <dgm:resizeHandles val="exact"/>
        </dgm:presLayoutVars>
      </dgm:prSet>
      <dgm:spPr/>
    </dgm:pt>
    <dgm:pt modelId="{346F4D1A-E589-C840-9DE1-AFD61282FBB5}" type="pres">
      <dgm:prSet presAssocID="{1609A299-3CD2-9146-B5A6-D928655D6D5A}" presName="dummy" presStyleCnt="0"/>
      <dgm:spPr/>
    </dgm:pt>
    <dgm:pt modelId="{39A957BB-6848-044D-BA47-6A4A0621133A}" type="pres">
      <dgm:prSet presAssocID="{1609A299-3CD2-9146-B5A6-D928655D6D5A}" presName="node" presStyleLbl="revTx" presStyleIdx="0" presStyleCnt="3">
        <dgm:presLayoutVars>
          <dgm:bulletEnabled val="1"/>
        </dgm:presLayoutVars>
      </dgm:prSet>
      <dgm:spPr/>
    </dgm:pt>
    <dgm:pt modelId="{19F80668-9B79-6240-888E-FF4533CA2876}" type="pres">
      <dgm:prSet presAssocID="{249F3E4B-BB47-7840-8835-B428D943A416}" presName="sibTrans" presStyleLbl="node1" presStyleIdx="0" presStyleCnt="3"/>
      <dgm:spPr/>
    </dgm:pt>
    <dgm:pt modelId="{07EC5F1A-E672-3348-B728-12BAE35098CC}" type="pres">
      <dgm:prSet presAssocID="{CEF25157-D4DA-F143-AF3B-CBD8801321FC}" presName="dummy" presStyleCnt="0"/>
      <dgm:spPr/>
    </dgm:pt>
    <dgm:pt modelId="{F4CEAB4A-E04E-764C-A2E3-B5DD2444E2CB}" type="pres">
      <dgm:prSet presAssocID="{CEF25157-D4DA-F143-AF3B-CBD8801321FC}" presName="node" presStyleLbl="revTx" presStyleIdx="1" presStyleCnt="3">
        <dgm:presLayoutVars>
          <dgm:bulletEnabled val="1"/>
        </dgm:presLayoutVars>
      </dgm:prSet>
      <dgm:spPr/>
    </dgm:pt>
    <dgm:pt modelId="{7CD8AC59-E0CC-CF4B-9A49-FA73552BB12A}" type="pres">
      <dgm:prSet presAssocID="{70CC3D87-847A-B04E-8086-282477986DE7}" presName="sibTrans" presStyleLbl="node1" presStyleIdx="1" presStyleCnt="3"/>
      <dgm:spPr/>
    </dgm:pt>
    <dgm:pt modelId="{0C4CCC0C-6469-E743-BEDD-20B0306C01BE}" type="pres">
      <dgm:prSet presAssocID="{0603E04B-A48C-3F41-A4A9-DB3442C4AEC1}" presName="dummy" presStyleCnt="0"/>
      <dgm:spPr/>
    </dgm:pt>
    <dgm:pt modelId="{04C13EFA-7920-804C-A5A7-F2C2DA43A957}" type="pres">
      <dgm:prSet presAssocID="{0603E04B-A48C-3F41-A4A9-DB3442C4AEC1}" presName="node" presStyleLbl="revTx" presStyleIdx="2" presStyleCnt="3">
        <dgm:presLayoutVars>
          <dgm:bulletEnabled val="1"/>
        </dgm:presLayoutVars>
      </dgm:prSet>
      <dgm:spPr/>
    </dgm:pt>
    <dgm:pt modelId="{247547AA-FAF5-2845-B0F2-C4C07C948B42}" type="pres">
      <dgm:prSet presAssocID="{062FCC2C-6C3D-C74C-8AB9-4B6AE1D366C7}" presName="sibTrans" presStyleLbl="node1" presStyleIdx="2" presStyleCnt="3"/>
      <dgm:spPr/>
    </dgm:pt>
  </dgm:ptLst>
  <dgm:cxnLst>
    <dgm:cxn modelId="{3425C018-E9EB-664A-8255-36330FFD215E}" type="presOf" srcId="{1609A299-3CD2-9146-B5A6-D928655D6D5A}" destId="{39A957BB-6848-044D-BA47-6A4A0621133A}" srcOrd="0" destOrd="0" presId="urn:microsoft.com/office/officeart/2005/8/layout/cycle1"/>
    <dgm:cxn modelId="{CCD29C4F-83D1-4442-BEAA-04A3BE2B94D3}" type="presOf" srcId="{0603E04B-A48C-3F41-A4A9-DB3442C4AEC1}" destId="{04C13EFA-7920-804C-A5A7-F2C2DA43A957}" srcOrd="0" destOrd="0" presId="urn:microsoft.com/office/officeart/2005/8/layout/cycle1"/>
    <dgm:cxn modelId="{72FC0A61-BD95-F64B-9166-18EEC1137A97}" srcId="{21069D83-590B-194F-9158-A89BAEEBCFC2}" destId="{0603E04B-A48C-3F41-A4A9-DB3442C4AEC1}" srcOrd="2" destOrd="0" parTransId="{C24425A3-7B93-A14B-8E1F-16A00A191CBC}" sibTransId="{062FCC2C-6C3D-C74C-8AB9-4B6AE1D366C7}"/>
    <dgm:cxn modelId="{99A42B69-05DB-3347-84BD-730E79DF8E41}" type="presOf" srcId="{062FCC2C-6C3D-C74C-8AB9-4B6AE1D366C7}" destId="{247547AA-FAF5-2845-B0F2-C4C07C948B42}" srcOrd="0" destOrd="0" presId="urn:microsoft.com/office/officeart/2005/8/layout/cycle1"/>
    <dgm:cxn modelId="{EF86A27F-2841-904C-931B-1920ADAEE277}" type="presOf" srcId="{CEF25157-D4DA-F143-AF3B-CBD8801321FC}" destId="{F4CEAB4A-E04E-764C-A2E3-B5DD2444E2CB}" srcOrd="0" destOrd="0" presId="urn:microsoft.com/office/officeart/2005/8/layout/cycle1"/>
    <dgm:cxn modelId="{924DB688-9251-D04B-AFD8-68E0C4C46997}" type="presOf" srcId="{21069D83-590B-194F-9158-A89BAEEBCFC2}" destId="{F320BD0F-5C64-2C41-BEE2-8F4ED7C1087D}" srcOrd="0" destOrd="0" presId="urn:microsoft.com/office/officeart/2005/8/layout/cycle1"/>
    <dgm:cxn modelId="{031B0FC5-922F-694F-B600-999ACBD0A039}" srcId="{21069D83-590B-194F-9158-A89BAEEBCFC2}" destId="{CEF25157-D4DA-F143-AF3B-CBD8801321FC}" srcOrd="1" destOrd="0" parTransId="{9CFEA310-C1CD-114C-9150-7C87DE2552A5}" sibTransId="{70CC3D87-847A-B04E-8086-282477986DE7}"/>
    <dgm:cxn modelId="{61BBD4D3-AB05-7D4B-BDE8-F0153F7F00C2}" srcId="{21069D83-590B-194F-9158-A89BAEEBCFC2}" destId="{1609A299-3CD2-9146-B5A6-D928655D6D5A}" srcOrd="0" destOrd="0" parTransId="{7E915553-38BB-524D-8C9E-98CD2835D797}" sibTransId="{249F3E4B-BB47-7840-8835-B428D943A416}"/>
    <dgm:cxn modelId="{BAD06FE6-4650-124E-8536-21F483C8C0D0}" type="presOf" srcId="{249F3E4B-BB47-7840-8835-B428D943A416}" destId="{19F80668-9B79-6240-888E-FF4533CA2876}" srcOrd="0" destOrd="0" presId="urn:microsoft.com/office/officeart/2005/8/layout/cycle1"/>
    <dgm:cxn modelId="{A5730DFF-EB1B-7B48-8CF4-A9C68BCDF7C8}" type="presOf" srcId="{70CC3D87-847A-B04E-8086-282477986DE7}" destId="{7CD8AC59-E0CC-CF4B-9A49-FA73552BB12A}" srcOrd="0" destOrd="0" presId="urn:microsoft.com/office/officeart/2005/8/layout/cycle1"/>
    <dgm:cxn modelId="{4700A7A6-0EFC-C94D-88CC-3CB6070FB3DF}" type="presParOf" srcId="{F320BD0F-5C64-2C41-BEE2-8F4ED7C1087D}" destId="{346F4D1A-E589-C840-9DE1-AFD61282FBB5}" srcOrd="0" destOrd="0" presId="urn:microsoft.com/office/officeart/2005/8/layout/cycle1"/>
    <dgm:cxn modelId="{6164282E-D110-3B4C-9BBC-565A5488F79B}" type="presParOf" srcId="{F320BD0F-5C64-2C41-BEE2-8F4ED7C1087D}" destId="{39A957BB-6848-044D-BA47-6A4A0621133A}" srcOrd="1" destOrd="0" presId="urn:microsoft.com/office/officeart/2005/8/layout/cycle1"/>
    <dgm:cxn modelId="{56E8F2C9-2EEE-F142-AD40-409F8135A5EB}" type="presParOf" srcId="{F320BD0F-5C64-2C41-BEE2-8F4ED7C1087D}" destId="{19F80668-9B79-6240-888E-FF4533CA2876}" srcOrd="2" destOrd="0" presId="urn:microsoft.com/office/officeart/2005/8/layout/cycle1"/>
    <dgm:cxn modelId="{C65EDEB5-2DB6-7348-AD80-597C8E0078E8}" type="presParOf" srcId="{F320BD0F-5C64-2C41-BEE2-8F4ED7C1087D}" destId="{07EC5F1A-E672-3348-B728-12BAE35098CC}" srcOrd="3" destOrd="0" presId="urn:microsoft.com/office/officeart/2005/8/layout/cycle1"/>
    <dgm:cxn modelId="{839A836D-F325-0048-BE7F-7E19FA70971A}" type="presParOf" srcId="{F320BD0F-5C64-2C41-BEE2-8F4ED7C1087D}" destId="{F4CEAB4A-E04E-764C-A2E3-B5DD2444E2CB}" srcOrd="4" destOrd="0" presId="urn:microsoft.com/office/officeart/2005/8/layout/cycle1"/>
    <dgm:cxn modelId="{28E73E96-5ED3-3741-ACB5-03EB6A820ADC}" type="presParOf" srcId="{F320BD0F-5C64-2C41-BEE2-8F4ED7C1087D}" destId="{7CD8AC59-E0CC-CF4B-9A49-FA73552BB12A}" srcOrd="5" destOrd="0" presId="urn:microsoft.com/office/officeart/2005/8/layout/cycle1"/>
    <dgm:cxn modelId="{714E1E2E-6590-1341-B07E-37951A767602}" type="presParOf" srcId="{F320BD0F-5C64-2C41-BEE2-8F4ED7C1087D}" destId="{0C4CCC0C-6469-E743-BEDD-20B0306C01BE}" srcOrd="6" destOrd="0" presId="urn:microsoft.com/office/officeart/2005/8/layout/cycle1"/>
    <dgm:cxn modelId="{8CA42930-BAA7-E542-B8E5-DB510CD46BB2}" type="presParOf" srcId="{F320BD0F-5C64-2C41-BEE2-8F4ED7C1087D}" destId="{04C13EFA-7920-804C-A5A7-F2C2DA43A957}" srcOrd="7" destOrd="0" presId="urn:microsoft.com/office/officeart/2005/8/layout/cycle1"/>
    <dgm:cxn modelId="{7B3CE6D9-68C5-5640-AA4F-9E1B17DFD164}" type="presParOf" srcId="{F320BD0F-5C64-2C41-BEE2-8F4ED7C1087D}" destId="{247547AA-FAF5-2845-B0F2-C4C07C948B42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341422-42F4-984F-8824-0C48DCF2B13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69134D-FBF2-E549-B603-29530AF14D0F}">
      <dgm:prSet phldrT="[Text]"/>
      <dgm:spPr/>
      <dgm:t>
        <a:bodyPr/>
        <a:lstStyle/>
        <a:p>
          <a:r>
            <a:rPr lang="en-US"/>
            <a:t> </a:t>
          </a:r>
          <a:endParaRPr lang="en-US" dirty="0"/>
        </a:p>
      </dgm:t>
    </dgm:pt>
    <dgm:pt modelId="{6F621A83-DC88-174B-A4F5-E2ADCA5176C2}" type="parTrans" cxnId="{281DC0CE-CAC4-5749-8039-F2A7C593DDF1}">
      <dgm:prSet/>
      <dgm:spPr/>
      <dgm:t>
        <a:bodyPr/>
        <a:lstStyle/>
        <a:p>
          <a:endParaRPr lang="en-US"/>
        </a:p>
      </dgm:t>
    </dgm:pt>
    <dgm:pt modelId="{54E87377-26CB-6648-B438-EE1368222638}" type="sibTrans" cxnId="{281DC0CE-CAC4-5749-8039-F2A7C593DDF1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41925DB-BC2E-5B4C-B768-66A083135536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EE2853C-BD82-1141-8D02-086DAACAB82A}" type="parTrans" cxnId="{F0E6FEEC-ECCC-5E45-B0B3-29EEA351EDE4}">
      <dgm:prSet/>
      <dgm:spPr/>
      <dgm:t>
        <a:bodyPr/>
        <a:lstStyle/>
        <a:p>
          <a:endParaRPr lang="en-US"/>
        </a:p>
      </dgm:t>
    </dgm:pt>
    <dgm:pt modelId="{352A3AC2-6B2B-DA4F-A820-F2C20416A825}" type="sibTrans" cxnId="{F0E6FEEC-ECCC-5E45-B0B3-29EEA351EDE4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E374DCAA-1BCF-9441-B8E5-86376F44079F}" type="pres">
      <dgm:prSet presAssocID="{EE341422-42F4-984F-8824-0C48DCF2B138}" presName="cycle" presStyleCnt="0">
        <dgm:presLayoutVars>
          <dgm:dir/>
          <dgm:resizeHandles val="exact"/>
        </dgm:presLayoutVars>
      </dgm:prSet>
      <dgm:spPr/>
    </dgm:pt>
    <dgm:pt modelId="{414D7220-79AB-0147-931A-9D9FC77C7E09}" type="pres">
      <dgm:prSet presAssocID="{5E69134D-FBF2-E549-B603-29530AF14D0F}" presName="dummy" presStyleCnt="0"/>
      <dgm:spPr/>
    </dgm:pt>
    <dgm:pt modelId="{BDB8D6E3-A856-8144-A853-FE02F3B4ABE7}" type="pres">
      <dgm:prSet presAssocID="{5E69134D-FBF2-E549-B603-29530AF14D0F}" presName="node" presStyleLbl="revTx" presStyleIdx="0" presStyleCnt="2">
        <dgm:presLayoutVars>
          <dgm:bulletEnabled val="1"/>
        </dgm:presLayoutVars>
      </dgm:prSet>
      <dgm:spPr/>
    </dgm:pt>
    <dgm:pt modelId="{6D946487-379A-BE4B-A6CD-A107747F4BBC}" type="pres">
      <dgm:prSet presAssocID="{54E87377-26CB-6648-B438-EE1368222638}" presName="sibTrans" presStyleLbl="node1" presStyleIdx="0" presStyleCnt="2"/>
      <dgm:spPr/>
    </dgm:pt>
    <dgm:pt modelId="{5C0A05F2-0EDB-7B40-86E8-F9633DC65100}" type="pres">
      <dgm:prSet presAssocID="{F41925DB-BC2E-5B4C-B768-66A083135536}" presName="dummy" presStyleCnt="0"/>
      <dgm:spPr/>
    </dgm:pt>
    <dgm:pt modelId="{748B0233-0866-3041-9EFD-A3267EB3DA55}" type="pres">
      <dgm:prSet presAssocID="{F41925DB-BC2E-5B4C-B768-66A083135536}" presName="node" presStyleLbl="revTx" presStyleIdx="1" presStyleCnt="2">
        <dgm:presLayoutVars>
          <dgm:bulletEnabled val="1"/>
        </dgm:presLayoutVars>
      </dgm:prSet>
      <dgm:spPr/>
    </dgm:pt>
    <dgm:pt modelId="{D8CEB44B-F0B7-BA4C-8757-902B05F9570D}" type="pres">
      <dgm:prSet presAssocID="{352A3AC2-6B2B-DA4F-A820-F2C20416A825}" presName="sibTrans" presStyleLbl="node1" presStyleIdx="1" presStyleCnt="2"/>
      <dgm:spPr/>
    </dgm:pt>
  </dgm:ptLst>
  <dgm:cxnLst>
    <dgm:cxn modelId="{BFF53905-BAA8-9B47-BD92-397E2C421C6D}" type="presOf" srcId="{352A3AC2-6B2B-DA4F-A820-F2C20416A825}" destId="{D8CEB44B-F0B7-BA4C-8757-902B05F9570D}" srcOrd="0" destOrd="0" presId="urn:microsoft.com/office/officeart/2005/8/layout/cycle1"/>
    <dgm:cxn modelId="{FA47D44B-6F61-DF4C-9390-AB25CF254CAE}" type="presOf" srcId="{54E87377-26CB-6648-B438-EE1368222638}" destId="{6D946487-379A-BE4B-A6CD-A107747F4BBC}" srcOrd="0" destOrd="0" presId="urn:microsoft.com/office/officeart/2005/8/layout/cycle1"/>
    <dgm:cxn modelId="{F90FA56C-76C8-B64D-9146-80A0E23D8CC9}" type="presOf" srcId="{F41925DB-BC2E-5B4C-B768-66A083135536}" destId="{748B0233-0866-3041-9EFD-A3267EB3DA55}" srcOrd="0" destOrd="0" presId="urn:microsoft.com/office/officeart/2005/8/layout/cycle1"/>
    <dgm:cxn modelId="{AB399FC7-084B-0046-A021-8B08D052D9B5}" type="presOf" srcId="{EE341422-42F4-984F-8824-0C48DCF2B138}" destId="{E374DCAA-1BCF-9441-B8E5-86376F44079F}" srcOrd="0" destOrd="0" presId="urn:microsoft.com/office/officeart/2005/8/layout/cycle1"/>
    <dgm:cxn modelId="{281DC0CE-CAC4-5749-8039-F2A7C593DDF1}" srcId="{EE341422-42F4-984F-8824-0C48DCF2B138}" destId="{5E69134D-FBF2-E549-B603-29530AF14D0F}" srcOrd="0" destOrd="0" parTransId="{6F621A83-DC88-174B-A4F5-E2ADCA5176C2}" sibTransId="{54E87377-26CB-6648-B438-EE1368222638}"/>
    <dgm:cxn modelId="{F1EAEDE4-18D1-4741-840F-46C976ADA108}" type="presOf" srcId="{5E69134D-FBF2-E549-B603-29530AF14D0F}" destId="{BDB8D6E3-A856-8144-A853-FE02F3B4ABE7}" srcOrd="0" destOrd="0" presId="urn:microsoft.com/office/officeart/2005/8/layout/cycle1"/>
    <dgm:cxn modelId="{F0E6FEEC-ECCC-5E45-B0B3-29EEA351EDE4}" srcId="{EE341422-42F4-984F-8824-0C48DCF2B138}" destId="{F41925DB-BC2E-5B4C-B768-66A083135536}" srcOrd="1" destOrd="0" parTransId="{AEE2853C-BD82-1141-8D02-086DAACAB82A}" sibTransId="{352A3AC2-6B2B-DA4F-A820-F2C20416A825}"/>
    <dgm:cxn modelId="{60380F83-8C24-384C-B915-4BCA00FFC06F}" type="presParOf" srcId="{E374DCAA-1BCF-9441-B8E5-86376F44079F}" destId="{414D7220-79AB-0147-931A-9D9FC77C7E09}" srcOrd="0" destOrd="0" presId="urn:microsoft.com/office/officeart/2005/8/layout/cycle1"/>
    <dgm:cxn modelId="{588A99A3-D59E-0645-8BC7-693DC0D43AFD}" type="presParOf" srcId="{E374DCAA-1BCF-9441-B8E5-86376F44079F}" destId="{BDB8D6E3-A856-8144-A853-FE02F3B4ABE7}" srcOrd="1" destOrd="0" presId="urn:microsoft.com/office/officeart/2005/8/layout/cycle1"/>
    <dgm:cxn modelId="{D7ABFBF4-C116-1D49-8245-FDB3B976045B}" type="presParOf" srcId="{E374DCAA-1BCF-9441-B8E5-86376F44079F}" destId="{6D946487-379A-BE4B-A6CD-A107747F4BBC}" srcOrd="2" destOrd="0" presId="urn:microsoft.com/office/officeart/2005/8/layout/cycle1"/>
    <dgm:cxn modelId="{942B26CA-09B5-4C43-A6F1-39C516606BEB}" type="presParOf" srcId="{E374DCAA-1BCF-9441-B8E5-86376F44079F}" destId="{5C0A05F2-0EDB-7B40-86E8-F9633DC65100}" srcOrd="3" destOrd="0" presId="urn:microsoft.com/office/officeart/2005/8/layout/cycle1"/>
    <dgm:cxn modelId="{E54B8744-440C-FF44-90BB-16AEEB21B090}" type="presParOf" srcId="{E374DCAA-1BCF-9441-B8E5-86376F44079F}" destId="{748B0233-0866-3041-9EFD-A3267EB3DA55}" srcOrd="4" destOrd="0" presId="urn:microsoft.com/office/officeart/2005/8/layout/cycle1"/>
    <dgm:cxn modelId="{E640E931-26ED-204C-A3E2-E0B30C9C6B7F}" type="presParOf" srcId="{E374DCAA-1BCF-9441-B8E5-86376F44079F}" destId="{D8CEB44B-F0B7-BA4C-8757-902B05F9570D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94ED536-9742-0E45-AB18-9004AF3CFED1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C4C8E38-4659-0C49-8CF8-B64D3D5B498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Commit</a:t>
          </a:r>
        </a:p>
      </dgm:t>
    </dgm:pt>
    <dgm:pt modelId="{95DAB20E-9522-C94B-ACBA-6DAF800CFF96}" type="parTrans" cxnId="{1049848D-5BA6-3948-9391-D659816C1823}">
      <dgm:prSet/>
      <dgm:spPr/>
      <dgm:t>
        <a:bodyPr/>
        <a:lstStyle/>
        <a:p>
          <a:endParaRPr lang="en-US"/>
        </a:p>
      </dgm:t>
    </dgm:pt>
    <dgm:pt modelId="{705E44FB-62B1-A747-AD1A-B51628CC0F8B}" type="sibTrans" cxnId="{1049848D-5BA6-3948-9391-D659816C1823}">
      <dgm:prSet/>
      <dgm:spPr/>
      <dgm:t>
        <a:bodyPr/>
        <a:lstStyle/>
        <a:p>
          <a:endParaRPr lang="en-US"/>
        </a:p>
      </dgm:t>
    </dgm:pt>
    <dgm:pt modelId="{B9F3BC1E-DBD8-4D4E-876D-3147DFD9313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Build</a:t>
          </a:r>
        </a:p>
      </dgm:t>
    </dgm:pt>
    <dgm:pt modelId="{0DC40C3B-7106-F24C-8C7C-63F82F03E84A}" type="parTrans" cxnId="{1DFB00DC-CCD8-9442-B324-F01A4178BC52}">
      <dgm:prSet/>
      <dgm:spPr/>
      <dgm:t>
        <a:bodyPr/>
        <a:lstStyle/>
        <a:p>
          <a:endParaRPr lang="en-US"/>
        </a:p>
      </dgm:t>
    </dgm:pt>
    <dgm:pt modelId="{829FB97C-D6E9-234E-BDAA-7FCA497B2592}" type="sibTrans" cxnId="{1DFB00DC-CCD8-9442-B324-F01A4178BC52}">
      <dgm:prSet/>
      <dgm:spPr/>
      <dgm:t>
        <a:bodyPr/>
        <a:lstStyle/>
        <a:p>
          <a:endParaRPr lang="en-US"/>
        </a:p>
      </dgm:t>
    </dgm:pt>
    <dgm:pt modelId="{E79F66E8-277F-A34F-9464-6F36BC4AB7B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Test</a:t>
          </a:r>
        </a:p>
      </dgm:t>
    </dgm:pt>
    <dgm:pt modelId="{E93C522A-A478-C043-B0EF-32324DF49BE8}" type="parTrans" cxnId="{5A17879D-CF9A-E346-AB68-67BC43367C11}">
      <dgm:prSet/>
      <dgm:spPr/>
      <dgm:t>
        <a:bodyPr/>
        <a:lstStyle/>
        <a:p>
          <a:endParaRPr lang="en-US"/>
        </a:p>
      </dgm:t>
    </dgm:pt>
    <dgm:pt modelId="{C7268C40-0856-C14E-B1E5-45737ECDD913}" type="sibTrans" cxnId="{5A17879D-CF9A-E346-AB68-67BC43367C11}">
      <dgm:prSet/>
      <dgm:spPr/>
      <dgm:t>
        <a:bodyPr/>
        <a:lstStyle/>
        <a:p>
          <a:endParaRPr lang="en-US"/>
        </a:p>
      </dgm:t>
    </dgm:pt>
    <dgm:pt modelId="{6EB71306-3B67-4447-82CD-94F814F34D2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Stage</a:t>
          </a:r>
        </a:p>
      </dgm:t>
    </dgm:pt>
    <dgm:pt modelId="{5A594352-E3D4-B64F-9FDC-B45A256AEF59}" type="parTrans" cxnId="{04E21FAD-4B9F-CA43-95A0-BF54442CA475}">
      <dgm:prSet/>
      <dgm:spPr/>
      <dgm:t>
        <a:bodyPr/>
        <a:lstStyle/>
        <a:p>
          <a:endParaRPr lang="en-US"/>
        </a:p>
      </dgm:t>
    </dgm:pt>
    <dgm:pt modelId="{872AEE56-D8B3-9B42-9E3E-267916AC5AD5}" type="sibTrans" cxnId="{04E21FAD-4B9F-CA43-95A0-BF54442CA475}">
      <dgm:prSet/>
      <dgm:spPr/>
      <dgm:t>
        <a:bodyPr/>
        <a:lstStyle/>
        <a:p>
          <a:endParaRPr lang="en-US"/>
        </a:p>
      </dgm:t>
    </dgm:pt>
    <dgm:pt modelId="{3E026288-E19F-E24A-87AA-D9F7F93AE2FE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Deploy</a:t>
          </a:r>
        </a:p>
      </dgm:t>
    </dgm:pt>
    <dgm:pt modelId="{8D4F6506-AA3F-1B41-B6DD-B33DBA436039}" type="parTrans" cxnId="{20EB6C56-EBC9-4740-B3AF-3FF60355B3AA}">
      <dgm:prSet/>
      <dgm:spPr/>
      <dgm:t>
        <a:bodyPr/>
        <a:lstStyle/>
        <a:p>
          <a:endParaRPr lang="en-US"/>
        </a:p>
      </dgm:t>
    </dgm:pt>
    <dgm:pt modelId="{E388CAED-8254-8442-9149-027FDB347E71}" type="sibTrans" cxnId="{20EB6C56-EBC9-4740-B3AF-3FF60355B3AA}">
      <dgm:prSet/>
      <dgm:spPr/>
      <dgm:t>
        <a:bodyPr/>
        <a:lstStyle/>
        <a:p>
          <a:endParaRPr lang="en-US"/>
        </a:p>
      </dgm:t>
    </dgm:pt>
    <dgm:pt modelId="{F247EA95-A7E9-9447-A8AD-25ED17FC536C}" type="pres">
      <dgm:prSet presAssocID="{E94ED536-9742-0E45-AB18-9004AF3CFED1}" presName="Name0" presStyleCnt="0">
        <dgm:presLayoutVars>
          <dgm:dir/>
          <dgm:resizeHandles val="exact"/>
        </dgm:presLayoutVars>
      </dgm:prSet>
      <dgm:spPr/>
    </dgm:pt>
    <dgm:pt modelId="{4464C3BC-4CA0-C34F-9A70-7DB11FD22EFC}" type="pres">
      <dgm:prSet presAssocID="{9C4C8E38-4659-0C49-8CF8-B64D3D5B4980}" presName="parTxOnly" presStyleLbl="node1" presStyleIdx="0" presStyleCnt="5">
        <dgm:presLayoutVars>
          <dgm:bulletEnabled val="1"/>
        </dgm:presLayoutVars>
      </dgm:prSet>
      <dgm:spPr/>
    </dgm:pt>
    <dgm:pt modelId="{571D20E4-6FAD-FB46-AEF2-F598497501D1}" type="pres">
      <dgm:prSet presAssocID="{705E44FB-62B1-A747-AD1A-B51628CC0F8B}" presName="parSpace" presStyleCnt="0"/>
      <dgm:spPr/>
    </dgm:pt>
    <dgm:pt modelId="{0B95EF29-96ED-6D4D-BD57-7276D88B8E32}" type="pres">
      <dgm:prSet presAssocID="{B9F3BC1E-DBD8-4D4E-876D-3147DFD9313A}" presName="parTxOnly" presStyleLbl="node1" presStyleIdx="1" presStyleCnt="5">
        <dgm:presLayoutVars>
          <dgm:bulletEnabled val="1"/>
        </dgm:presLayoutVars>
      </dgm:prSet>
      <dgm:spPr/>
    </dgm:pt>
    <dgm:pt modelId="{424B9CD4-DED8-8941-944C-3618DF513567}" type="pres">
      <dgm:prSet presAssocID="{829FB97C-D6E9-234E-BDAA-7FCA497B2592}" presName="parSpace" presStyleCnt="0"/>
      <dgm:spPr/>
    </dgm:pt>
    <dgm:pt modelId="{46C76E0D-8BE9-D043-B23B-6D7B48CE1B6C}" type="pres">
      <dgm:prSet presAssocID="{E79F66E8-277F-A34F-9464-6F36BC4AB7BA}" presName="parTxOnly" presStyleLbl="node1" presStyleIdx="2" presStyleCnt="5">
        <dgm:presLayoutVars>
          <dgm:bulletEnabled val="1"/>
        </dgm:presLayoutVars>
      </dgm:prSet>
      <dgm:spPr/>
    </dgm:pt>
    <dgm:pt modelId="{7186FBC3-7E82-034F-BF33-0A742741B815}" type="pres">
      <dgm:prSet presAssocID="{C7268C40-0856-C14E-B1E5-45737ECDD913}" presName="parSpace" presStyleCnt="0"/>
      <dgm:spPr/>
    </dgm:pt>
    <dgm:pt modelId="{B1545181-23CE-F34E-ADCE-2714ABA206F6}" type="pres">
      <dgm:prSet presAssocID="{6EB71306-3B67-4447-82CD-94F814F34D2A}" presName="parTxOnly" presStyleLbl="node1" presStyleIdx="3" presStyleCnt="5">
        <dgm:presLayoutVars>
          <dgm:bulletEnabled val="1"/>
        </dgm:presLayoutVars>
      </dgm:prSet>
      <dgm:spPr/>
    </dgm:pt>
    <dgm:pt modelId="{4614D9DB-5941-0D44-B854-AE0F44001B52}" type="pres">
      <dgm:prSet presAssocID="{872AEE56-D8B3-9B42-9E3E-267916AC5AD5}" presName="parSpace" presStyleCnt="0"/>
      <dgm:spPr/>
    </dgm:pt>
    <dgm:pt modelId="{D148BA2D-035B-F449-8F32-CBC8D2C62912}" type="pres">
      <dgm:prSet presAssocID="{3E026288-E19F-E24A-87AA-D9F7F93AE2FE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22DCF30-9A10-6542-B840-9BD5DDC7CDDF}" type="presOf" srcId="{B9F3BC1E-DBD8-4D4E-876D-3147DFD9313A}" destId="{0B95EF29-96ED-6D4D-BD57-7276D88B8E32}" srcOrd="0" destOrd="0" presId="urn:microsoft.com/office/officeart/2005/8/layout/hChevron3"/>
    <dgm:cxn modelId="{20EB6C56-EBC9-4740-B3AF-3FF60355B3AA}" srcId="{E94ED536-9742-0E45-AB18-9004AF3CFED1}" destId="{3E026288-E19F-E24A-87AA-D9F7F93AE2FE}" srcOrd="4" destOrd="0" parTransId="{8D4F6506-AA3F-1B41-B6DD-B33DBA436039}" sibTransId="{E388CAED-8254-8442-9149-027FDB347E71}"/>
    <dgm:cxn modelId="{1049848D-5BA6-3948-9391-D659816C1823}" srcId="{E94ED536-9742-0E45-AB18-9004AF3CFED1}" destId="{9C4C8E38-4659-0C49-8CF8-B64D3D5B4980}" srcOrd="0" destOrd="0" parTransId="{95DAB20E-9522-C94B-ACBA-6DAF800CFF96}" sibTransId="{705E44FB-62B1-A747-AD1A-B51628CC0F8B}"/>
    <dgm:cxn modelId="{5A17879D-CF9A-E346-AB68-67BC43367C11}" srcId="{E94ED536-9742-0E45-AB18-9004AF3CFED1}" destId="{E79F66E8-277F-A34F-9464-6F36BC4AB7BA}" srcOrd="2" destOrd="0" parTransId="{E93C522A-A478-C043-B0EF-32324DF49BE8}" sibTransId="{C7268C40-0856-C14E-B1E5-45737ECDD913}"/>
    <dgm:cxn modelId="{04E21FAD-4B9F-CA43-95A0-BF54442CA475}" srcId="{E94ED536-9742-0E45-AB18-9004AF3CFED1}" destId="{6EB71306-3B67-4447-82CD-94F814F34D2A}" srcOrd="3" destOrd="0" parTransId="{5A594352-E3D4-B64F-9FDC-B45A256AEF59}" sibTransId="{872AEE56-D8B3-9B42-9E3E-267916AC5AD5}"/>
    <dgm:cxn modelId="{495C67BE-C8A0-1C41-8A5F-27A3DD996240}" type="presOf" srcId="{E79F66E8-277F-A34F-9464-6F36BC4AB7BA}" destId="{46C76E0D-8BE9-D043-B23B-6D7B48CE1B6C}" srcOrd="0" destOrd="0" presId="urn:microsoft.com/office/officeart/2005/8/layout/hChevron3"/>
    <dgm:cxn modelId="{034784C2-A30D-234F-A0A3-C4C72729F052}" type="presOf" srcId="{6EB71306-3B67-4447-82CD-94F814F34D2A}" destId="{B1545181-23CE-F34E-ADCE-2714ABA206F6}" srcOrd="0" destOrd="0" presId="urn:microsoft.com/office/officeart/2005/8/layout/hChevron3"/>
    <dgm:cxn modelId="{40F204D0-7AD9-6541-920D-94EA95A0619B}" type="presOf" srcId="{9C4C8E38-4659-0C49-8CF8-B64D3D5B4980}" destId="{4464C3BC-4CA0-C34F-9A70-7DB11FD22EFC}" srcOrd="0" destOrd="0" presId="urn:microsoft.com/office/officeart/2005/8/layout/hChevron3"/>
    <dgm:cxn modelId="{D4E434D8-16C7-2642-A7EE-02DEC558E963}" type="presOf" srcId="{3E026288-E19F-E24A-87AA-D9F7F93AE2FE}" destId="{D148BA2D-035B-F449-8F32-CBC8D2C62912}" srcOrd="0" destOrd="0" presId="urn:microsoft.com/office/officeart/2005/8/layout/hChevron3"/>
    <dgm:cxn modelId="{1DFB00DC-CCD8-9442-B324-F01A4178BC52}" srcId="{E94ED536-9742-0E45-AB18-9004AF3CFED1}" destId="{B9F3BC1E-DBD8-4D4E-876D-3147DFD9313A}" srcOrd="1" destOrd="0" parTransId="{0DC40C3B-7106-F24C-8C7C-63F82F03E84A}" sibTransId="{829FB97C-D6E9-234E-BDAA-7FCA497B2592}"/>
    <dgm:cxn modelId="{A21B1CF9-407E-0C4C-AD88-28DD107C45D7}" type="presOf" srcId="{E94ED536-9742-0E45-AB18-9004AF3CFED1}" destId="{F247EA95-A7E9-9447-A8AD-25ED17FC536C}" srcOrd="0" destOrd="0" presId="urn:microsoft.com/office/officeart/2005/8/layout/hChevron3"/>
    <dgm:cxn modelId="{5F09738B-1C5B-8C47-B9E2-F44C27F39D77}" type="presParOf" srcId="{F247EA95-A7E9-9447-A8AD-25ED17FC536C}" destId="{4464C3BC-4CA0-C34F-9A70-7DB11FD22EFC}" srcOrd="0" destOrd="0" presId="urn:microsoft.com/office/officeart/2005/8/layout/hChevron3"/>
    <dgm:cxn modelId="{60C8FDDA-C431-0F46-A4B9-4646CB560151}" type="presParOf" srcId="{F247EA95-A7E9-9447-A8AD-25ED17FC536C}" destId="{571D20E4-6FAD-FB46-AEF2-F598497501D1}" srcOrd="1" destOrd="0" presId="urn:microsoft.com/office/officeart/2005/8/layout/hChevron3"/>
    <dgm:cxn modelId="{460301B2-DB49-BF4F-B6AA-35A80B62D759}" type="presParOf" srcId="{F247EA95-A7E9-9447-A8AD-25ED17FC536C}" destId="{0B95EF29-96ED-6D4D-BD57-7276D88B8E32}" srcOrd="2" destOrd="0" presId="urn:microsoft.com/office/officeart/2005/8/layout/hChevron3"/>
    <dgm:cxn modelId="{4A6618F7-2E81-CE46-8FFB-45A28E1AC680}" type="presParOf" srcId="{F247EA95-A7E9-9447-A8AD-25ED17FC536C}" destId="{424B9CD4-DED8-8941-944C-3618DF513567}" srcOrd="3" destOrd="0" presId="urn:microsoft.com/office/officeart/2005/8/layout/hChevron3"/>
    <dgm:cxn modelId="{E6EB26BF-3743-0340-A467-10CD2CF331D1}" type="presParOf" srcId="{F247EA95-A7E9-9447-A8AD-25ED17FC536C}" destId="{46C76E0D-8BE9-D043-B23B-6D7B48CE1B6C}" srcOrd="4" destOrd="0" presId="urn:microsoft.com/office/officeart/2005/8/layout/hChevron3"/>
    <dgm:cxn modelId="{5D60BC3D-CB82-FB4E-AA86-6297DB5E1092}" type="presParOf" srcId="{F247EA95-A7E9-9447-A8AD-25ED17FC536C}" destId="{7186FBC3-7E82-034F-BF33-0A742741B815}" srcOrd="5" destOrd="0" presId="urn:microsoft.com/office/officeart/2005/8/layout/hChevron3"/>
    <dgm:cxn modelId="{387239D2-1DB5-394A-8CB0-2F49143F105F}" type="presParOf" srcId="{F247EA95-A7E9-9447-A8AD-25ED17FC536C}" destId="{B1545181-23CE-F34E-ADCE-2714ABA206F6}" srcOrd="6" destOrd="0" presId="urn:microsoft.com/office/officeart/2005/8/layout/hChevron3"/>
    <dgm:cxn modelId="{9BC3F1BE-8348-5D4F-9598-0C5656469D1D}" type="presParOf" srcId="{F247EA95-A7E9-9447-A8AD-25ED17FC536C}" destId="{4614D9DB-5941-0D44-B854-AE0F44001B52}" srcOrd="7" destOrd="0" presId="urn:microsoft.com/office/officeart/2005/8/layout/hChevron3"/>
    <dgm:cxn modelId="{20C9F4AA-8BC1-3A42-85D5-8C0982F7C51D}" type="presParOf" srcId="{F247EA95-A7E9-9447-A8AD-25ED17FC536C}" destId="{D148BA2D-035B-F449-8F32-CBC8D2C62912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Traders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students/teachers</a:t>
          </a:r>
          <a:r>
            <a:rPr lang="zh-CN" altLang="en-US" sz="900" dirty="0"/>
            <a:t>）</a:t>
          </a:r>
          <a:endParaRPr lang="en-US" sz="900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Miners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Administrators/Witnesses</a:t>
          </a:r>
          <a:r>
            <a:rPr lang="zh-CN" altLang="en-US" sz="900" dirty="0"/>
            <a:t>）</a:t>
          </a:r>
          <a:endParaRPr lang="en-US" sz="900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Coders</a:t>
          </a:r>
        </a:p>
        <a:p>
          <a:r>
            <a:rPr lang="en-US" sz="900" dirty="0"/>
            <a:t>(Artists/Creative People)</a:t>
          </a:r>
        </a:p>
        <a:p>
          <a:endParaRPr lang="en-US" sz="900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 custScaleX="111375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4F022D3-65DE-C249-A0B3-86E4012ABDFA}" type="doc">
      <dgm:prSet loTypeId="urn:microsoft.com/office/officeart/2005/8/layout/pyramid3" loCatId="" qsTypeId="urn:microsoft.com/office/officeart/2005/8/quickstyle/simple1" qsCatId="simple" csTypeId="urn:microsoft.com/office/officeart/2005/8/colors/accent1_2" csCatId="accent1" phldr="1"/>
      <dgm:spPr/>
    </dgm:pt>
    <dgm:pt modelId="{9F023C68-57E9-B447-85D6-CC4374EE367E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1400" dirty="0">
              <a:solidFill>
                <a:srgbClr val="FFFFFF"/>
              </a:solidFill>
            </a:rPr>
            <a:t>Public Domain Data</a:t>
          </a:r>
        </a:p>
      </dgm:t>
    </dgm:pt>
    <dgm:pt modelId="{3BB16666-D093-4746-B5E6-E09A5706633A}" type="parTrans" cxnId="{35D51C74-D0F8-8C42-9480-77ABC1B6715B}">
      <dgm:prSet/>
      <dgm:spPr/>
      <dgm:t>
        <a:bodyPr/>
        <a:lstStyle/>
        <a:p>
          <a:endParaRPr lang="en-US" sz="1400"/>
        </a:p>
      </dgm:t>
    </dgm:pt>
    <dgm:pt modelId="{4810D5F5-DC66-624D-865D-6A9E58B8C603}" type="sibTrans" cxnId="{35D51C74-D0F8-8C42-9480-77ABC1B6715B}">
      <dgm:prSet/>
      <dgm:spPr/>
      <dgm:t>
        <a:bodyPr/>
        <a:lstStyle/>
        <a:p>
          <a:endParaRPr lang="en-US" sz="1400"/>
        </a:p>
      </dgm:t>
    </dgm:pt>
    <dgm:pt modelId="{DD6DB475-E16B-5343-BEF4-202AB674D925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400" dirty="0">
              <a:solidFill>
                <a:srgbClr val="FF0000"/>
              </a:solidFill>
            </a:rPr>
            <a:t>Smart Contract Data</a:t>
          </a:r>
        </a:p>
      </dgm:t>
    </dgm:pt>
    <dgm:pt modelId="{3C20D1BC-5371-364C-BBFA-C183AEECD81D}" type="parTrans" cxnId="{FCF5CC83-5365-7146-BCA1-CF9DB1172582}">
      <dgm:prSet/>
      <dgm:spPr/>
      <dgm:t>
        <a:bodyPr/>
        <a:lstStyle/>
        <a:p>
          <a:endParaRPr lang="en-US" sz="1400"/>
        </a:p>
      </dgm:t>
    </dgm:pt>
    <dgm:pt modelId="{5D0F555B-86A0-CD47-94E4-1832B4465662}" type="sibTrans" cxnId="{FCF5CC83-5365-7146-BCA1-CF9DB1172582}">
      <dgm:prSet/>
      <dgm:spPr/>
      <dgm:t>
        <a:bodyPr/>
        <a:lstStyle/>
        <a:p>
          <a:endParaRPr lang="en-US" sz="1400"/>
        </a:p>
      </dgm:t>
    </dgm:pt>
    <dgm:pt modelId="{6315757E-0384-4B43-ACBF-C2ED3967DEB7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050" dirty="0">
              <a:solidFill>
                <a:srgbClr val="FFFFFF"/>
              </a:solidFill>
            </a:rPr>
            <a:t>Private </a:t>
          </a:r>
        </a:p>
        <a:p>
          <a:r>
            <a:rPr lang="en-US" sz="1050" dirty="0">
              <a:solidFill>
                <a:srgbClr val="FFFFFF"/>
              </a:solidFill>
            </a:rPr>
            <a:t>Data</a:t>
          </a:r>
        </a:p>
      </dgm:t>
    </dgm:pt>
    <dgm:pt modelId="{79FCA1BB-037B-CD4C-9B6C-B7D24848B6B8}" type="parTrans" cxnId="{118E0F8F-1FDB-1E45-830A-CB79DE28655B}">
      <dgm:prSet/>
      <dgm:spPr/>
      <dgm:t>
        <a:bodyPr/>
        <a:lstStyle/>
        <a:p>
          <a:endParaRPr lang="en-US" sz="1400"/>
        </a:p>
      </dgm:t>
    </dgm:pt>
    <dgm:pt modelId="{EE23B9E3-3DC2-D449-9127-18887D169F7A}" type="sibTrans" cxnId="{118E0F8F-1FDB-1E45-830A-CB79DE28655B}">
      <dgm:prSet/>
      <dgm:spPr/>
      <dgm:t>
        <a:bodyPr/>
        <a:lstStyle/>
        <a:p>
          <a:endParaRPr lang="en-US" sz="1400"/>
        </a:p>
      </dgm:t>
    </dgm:pt>
    <dgm:pt modelId="{C2EB1552-FA61-FA46-93EE-6BBDAC96F5E4}" type="pres">
      <dgm:prSet presAssocID="{94F022D3-65DE-C249-A0B3-86E4012ABDFA}" presName="Name0" presStyleCnt="0">
        <dgm:presLayoutVars>
          <dgm:dir/>
          <dgm:animLvl val="lvl"/>
          <dgm:resizeHandles val="exact"/>
        </dgm:presLayoutVars>
      </dgm:prSet>
      <dgm:spPr/>
    </dgm:pt>
    <dgm:pt modelId="{9F676512-B552-F247-9DDD-520B34C09227}" type="pres">
      <dgm:prSet presAssocID="{9F023C68-57E9-B447-85D6-CC4374EE367E}" presName="Name8" presStyleCnt="0"/>
      <dgm:spPr/>
    </dgm:pt>
    <dgm:pt modelId="{3E81F794-A786-5E40-8F11-764A886C837A}" type="pres">
      <dgm:prSet presAssocID="{9F023C68-57E9-B447-85D6-CC4374EE367E}" presName="level" presStyleLbl="node1" presStyleIdx="0" presStyleCnt="3" custLinFactNeighborX="3" custLinFactNeighborY="-53102">
        <dgm:presLayoutVars>
          <dgm:chMax val="1"/>
          <dgm:bulletEnabled val="1"/>
        </dgm:presLayoutVars>
      </dgm:prSet>
      <dgm:spPr/>
    </dgm:pt>
    <dgm:pt modelId="{7C0181D1-FDE3-A544-9234-837E245D9B4A}" type="pres">
      <dgm:prSet presAssocID="{9F023C68-57E9-B447-85D6-CC4374EE367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83F47D1-EE4C-7145-A2EA-B8D3F4996AF4}" type="pres">
      <dgm:prSet presAssocID="{DD6DB475-E16B-5343-BEF4-202AB674D925}" presName="Name8" presStyleCnt="0"/>
      <dgm:spPr/>
    </dgm:pt>
    <dgm:pt modelId="{65B9D4A6-CE26-2342-B54E-80612F7072AC}" type="pres">
      <dgm:prSet presAssocID="{DD6DB475-E16B-5343-BEF4-202AB674D925}" presName="level" presStyleLbl="node1" presStyleIdx="1" presStyleCnt="3">
        <dgm:presLayoutVars>
          <dgm:chMax val="1"/>
          <dgm:bulletEnabled val="1"/>
        </dgm:presLayoutVars>
      </dgm:prSet>
      <dgm:spPr/>
    </dgm:pt>
    <dgm:pt modelId="{DFD2C68D-5910-3144-94C0-FD07DC4DA8D7}" type="pres">
      <dgm:prSet presAssocID="{DD6DB475-E16B-5343-BEF4-202AB674D92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7E4E141-E5CE-7742-8779-BDFC8B54A98D}" type="pres">
      <dgm:prSet presAssocID="{6315757E-0384-4B43-ACBF-C2ED3967DEB7}" presName="Name8" presStyleCnt="0"/>
      <dgm:spPr/>
    </dgm:pt>
    <dgm:pt modelId="{94624B64-9D97-294C-8A90-681ACED0289B}" type="pres">
      <dgm:prSet presAssocID="{6315757E-0384-4B43-ACBF-C2ED3967DEB7}" presName="level" presStyleLbl="node1" presStyleIdx="2" presStyleCnt="3">
        <dgm:presLayoutVars>
          <dgm:chMax val="1"/>
          <dgm:bulletEnabled val="1"/>
        </dgm:presLayoutVars>
      </dgm:prSet>
      <dgm:spPr/>
    </dgm:pt>
    <dgm:pt modelId="{7802A6D8-CB15-114A-B173-3E195F81CC1E}" type="pres">
      <dgm:prSet presAssocID="{6315757E-0384-4B43-ACBF-C2ED3967DEB7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A3473E35-BA06-A143-A3E5-5A1F3B405C94}" type="presOf" srcId="{6315757E-0384-4B43-ACBF-C2ED3967DEB7}" destId="{94624B64-9D97-294C-8A90-681ACED0289B}" srcOrd="0" destOrd="0" presId="urn:microsoft.com/office/officeart/2005/8/layout/pyramid3"/>
    <dgm:cxn modelId="{DB472E3D-733B-634F-84E4-1EE5C0423711}" type="presOf" srcId="{94F022D3-65DE-C249-A0B3-86E4012ABDFA}" destId="{C2EB1552-FA61-FA46-93EE-6BBDAC96F5E4}" srcOrd="0" destOrd="0" presId="urn:microsoft.com/office/officeart/2005/8/layout/pyramid3"/>
    <dgm:cxn modelId="{132F7765-FD3C-DC47-96DA-2271B1DCCA40}" type="presOf" srcId="{DD6DB475-E16B-5343-BEF4-202AB674D925}" destId="{65B9D4A6-CE26-2342-B54E-80612F7072AC}" srcOrd="0" destOrd="0" presId="urn:microsoft.com/office/officeart/2005/8/layout/pyramid3"/>
    <dgm:cxn modelId="{35D51C74-D0F8-8C42-9480-77ABC1B6715B}" srcId="{94F022D3-65DE-C249-A0B3-86E4012ABDFA}" destId="{9F023C68-57E9-B447-85D6-CC4374EE367E}" srcOrd="0" destOrd="0" parTransId="{3BB16666-D093-4746-B5E6-E09A5706633A}" sibTransId="{4810D5F5-DC66-624D-865D-6A9E58B8C603}"/>
    <dgm:cxn modelId="{FCF5CC83-5365-7146-BCA1-CF9DB1172582}" srcId="{94F022D3-65DE-C249-A0B3-86E4012ABDFA}" destId="{DD6DB475-E16B-5343-BEF4-202AB674D925}" srcOrd="1" destOrd="0" parTransId="{3C20D1BC-5371-364C-BBFA-C183AEECD81D}" sibTransId="{5D0F555B-86A0-CD47-94E4-1832B4465662}"/>
    <dgm:cxn modelId="{29009486-75C8-E54E-A9B3-726A70661288}" type="presOf" srcId="{9F023C68-57E9-B447-85D6-CC4374EE367E}" destId="{7C0181D1-FDE3-A544-9234-837E245D9B4A}" srcOrd="1" destOrd="0" presId="urn:microsoft.com/office/officeart/2005/8/layout/pyramid3"/>
    <dgm:cxn modelId="{118E0F8F-1FDB-1E45-830A-CB79DE28655B}" srcId="{94F022D3-65DE-C249-A0B3-86E4012ABDFA}" destId="{6315757E-0384-4B43-ACBF-C2ED3967DEB7}" srcOrd="2" destOrd="0" parTransId="{79FCA1BB-037B-CD4C-9B6C-B7D24848B6B8}" sibTransId="{EE23B9E3-3DC2-D449-9127-18887D169F7A}"/>
    <dgm:cxn modelId="{1D6F87CA-30A8-4449-8B4B-8089161A330E}" type="presOf" srcId="{DD6DB475-E16B-5343-BEF4-202AB674D925}" destId="{DFD2C68D-5910-3144-94C0-FD07DC4DA8D7}" srcOrd="1" destOrd="0" presId="urn:microsoft.com/office/officeart/2005/8/layout/pyramid3"/>
    <dgm:cxn modelId="{B0EAA9CB-77D5-474C-B9CD-AF339DA3A375}" type="presOf" srcId="{6315757E-0384-4B43-ACBF-C2ED3967DEB7}" destId="{7802A6D8-CB15-114A-B173-3E195F81CC1E}" srcOrd="1" destOrd="0" presId="urn:microsoft.com/office/officeart/2005/8/layout/pyramid3"/>
    <dgm:cxn modelId="{465B0CD9-CF13-6947-983D-68DD6EAE32FF}" type="presOf" srcId="{9F023C68-57E9-B447-85D6-CC4374EE367E}" destId="{3E81F794-A786-5E40-8F11-764A886C837A}" srcOrd="0" destOrd="0" presId="urn:microsoft.com/office/officeart/2005/8/layout/pyramid3"/>
    <dgm:cxn modelId="{66C31A36-A3E9-254E-BA8D-C6D170AEB083}" type="presParOf" srcId="{C2EB1552-FA61-FA46-93EE-6BBDAC96F5E4}" destId="{9F676512-B552-F247-9DDD-520B34C09227}" srcOrd="0" destOrd="0" presId="urn:microsoft.com/office/officeart/2005/8/layout/pyramid3"/>
    <dgm:cxn modelId="{22F5C739-8D59-4245-8821-193BD88053B7}" type="presParOf" srcId="{9F676512-B552-F247-9DDD-520B34C09227}" destId="{3E81F794-A786-5E40-8F11-764A886C837A}" srcOrd="0" destOrd="0" presId="urn:microsoft.com/office/officeart/2005/8/layout/pyramid3"/>
    <dgm:cxn modelId="{4AD37626-CA71-9B48-B1CC-170A17C6BE5B}" type="presParOf" srcId="{9F676512-B552-F247-9DDD-520B34C09227}" destId="{7C0181D1-FDE3-A544-9234-837E245D9B4A}" srcOrd="1" destOrd="0" presId="urn:microsoft.com/office/officeart/2005/8/layout/pyramid3"/>
    <dgm:cxn modelId="{A19687FE-E278-8E44-B776-910512A5E6AB}" type="presParOf" srcId="{C2EB1552-FA61-FA46-93EE-6BBDAC96F5E4}" destId="{783F47D1-EE4C-7145-A2EA-B8D3F4996AF4}" srcOrd="1" destOrd="0" presId="urn:microsoft.com/office/officeart/2005/8/layout/pyramid3"/>
    <dgm:cxn modelId="{DC0C2F00-2C80-9D42-BC16-D3156CCA2E70}" type="presParOf" srcId="{783F47D1-EE4C-7145-A2EA-B8D3F4996AF4}" destId="{65B9D4A6-CE26-2342-B54E-80612F7072AC}" srcOrd="0" destOrd="0" presId="urn:microsoft.com/office/officeart/2005/8/layout/pyramid3"/>
    <dgm:cxn modelId="{3C9112B6-E861-B446-82A8-0116385DBE5E}" type="presParOf" srcId="{783F47D1-EE4C-7145-A2EA-B8D3F4996AF4}" destId="{DFD2C68D-5910-3144-94C0-FD07DC4DA8D7}" srcOrd="1" destOrd="0" presId="urn:microsoft.com/office/officeart/2005/8/layout/pyramid3"/>
    <dgm:cxn modelId="{C276AA3A-AC75-B74E-900A-B72DC2F26009}" type="presParOf" srcId="{C2EB1552-FA61-FA46-93EE-6BBDAC96F5E4}" destId="{17E4E141-E5CE-7742-8779-BDFC8B54A98D}" srcOrd="2" destOrd="0" presId="urn:microsoft.com/office/officeart/2005/8/layout/pyramid3"/>
    <dgm:cxn modelId="{E6AD9EDC-CA11-4A47-A81A-980952ACF7D7}" type="presParOf" srcId="{17E4E141-E5CE-7742-8779-BDFC8B54A98D}" destId="{94624B64-9D97-294C-8A90-681ACED0289B}" srcOrd="0" destOrd="0" presId="urn:microsoft.com/office/officeart/2005/8/layout/pyramid3"/>
    <dgm:cxn modelId="{04ABD37D-2893-344C-88AF-931064010016}" type="presParOf" srcId="{17E4E141-E5CE-7742-8779-BDFC8B54A98D}" destId="{7802A6D8-CB15-114A-B173-3E195F81CC1E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42DED-F441-C64C-93A7-94BF17E0EEA7}">
      <dsp:nvSpPr>
        <dsp:cNvPr id="0" name=""/>
        <dsp:cNvSpPr/>
      </dsp:nvSpPr>
      <dsp:spPr>
        <a:xfrm>
          <a:off x="2132645" y="2152415"/>
          <a:ext cx="1830708" cy="46264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(Smart) Social Contract Execution</a:t>
          </a:r>
        </a:p>
      </dsp:txBody>
      <dsp:txXfrm>
        <a:off x="2155229" y="2174999"/>
        <a:ext cx="1785540" cy="417472"/>
      </dsp:txXfrm>
    </dsp:sp>
    <dsp:sp modelId="{7E0DCC9E-042E-EF4D-B316-6B69A1348963}">
      <dsp:nvSpPr>
        <dsp:cNvPr id="0" name=""/>
        <dsp:cNvSpPr/>
      </dsp:nvSpPr>
      <dsp:spPr>
        <a:xfrm rot="16200000">
          <a:off x="2727571" y="1831986"/>
          <a:ext cx="64085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85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DD05B3-2A98-5243-B482-62FE80D76EA0}">
      <dsp:nvSpPr>
        <dsp:cNvPr id="0" name=""/>
        <dsp:cNvSpPr/>
      </dsp:nvSpPr>
      <dsp:spPr>
        <a:xfrm>
          <a:off x="2658611" y="732779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Traders</a:t>
          </a:r>
        </a:p>
      </dsp:txBody>
      <dsp:txXfrm>
        <a:off x="2696628" y="770796"/>
        <a:ext cx="702743" cy="702743"/>
      </dsp:txXfrm>
    </dsp:sp>
    <dsp:sp modelId="{861CA58E-116C-974A-8E1C-C1ED3175AE74}">
      <dsp:nvSpPr>
        <dsp:cNvPr id="0" name=""/>
        <dsp:cNvSpPr/>
      </dsp:nvSpPr>
      <dsp:spPr>
        <a:xfrm rot="1800000">
          <a:off x="3390135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7686E-F9FB-FF4A-85CF-E0132DDB0D4F}">
      <dsp:nvSpPr>
        <dsp:cNvPr id="0" name=""/>
        <dsp:cNvSpPr/>
      </dsp:nvSpPr>
      <dsp:spPr>
        <a:xfrm>
          <a:off x="4205254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Miners</a:t>
          </a:r>
        </a:p>
      </dsp:txBody>
      <dsp:txXfrm>
        <a:off x="4243271" y="2925318"/>
        <a:ext cx="702743" cy="702743"/>
      </dsp:txXfrm>
    </dsp:sp>
    <dsp:sp modelId="{4682F69D-925C-824B-B3DF-E1B4280CA4C4}">
      <dsp:nvSpPr>
        <dsp:cNvPr id="0" name=""/>
        <dsp:cNvSpPr/>
      </dsp:nvSpPr>
      <dsp:spPr>
        <a:xfrm rot="9000000">
          <a:off x="1832222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E21A50-CDBF-EC4C-85D7-8FC474E86641}">
      <dsp:nvSpPr>
        <dsp:cNvPr id="0" name=""/>
        <dsp:cNvSpPr/>
      </dsp:nvSpPr>
      <dsp:spPr>
        <a:xfrm>
          <a:off x="1111967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Coders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1149984" y="2925318"/>
        <a:ext cx="702743" cy="7027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EBFD9-94EB-C04C-AE7F-946CAAD5A2DD}">
      <dsp:nvSpPr>
        <dsp:cNvPr id="0" name=""/>
        <dsp:cNvSpPr/>
      </dsp:nvSpPr>
      <dsp:spPr>
        <a:xfrm>
          <a:off x="1433812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Version Upgrade</a:t>
          </a:r>
        </a:p>
      </dsp:txBody>
      <dsp:txXfrm>
        <a:off x="1433812" y="12382"/>
        <a:ext cx="432627" cy="432627"/>
      </dsp:txXfrm>
    </dsp:sp>
    <dsp:sp modelId="{2F4D02B5-4071-AF45-BB48-1CFE64DBB80C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21292871"/>
            <a:gd name="adj4" fmla="val 19766564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65A14-25F9-684C-9B1D-25E428F98353}">
      <dsp:nvSpPr>
        <dsp:cNvPr id="0" name=""/>
        <dsp:cNvSpPr/>
      </dsp:nvSpPr>
      <dsp:spPr>
        <a:xfrm>
          <a:off x="1695209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Production Code</a:t>
          </a:r>
        </a:p>
      </dsp:txBody>
      <dsp:txXfrm>
        <a:off x="1695209" y="816880"/>
        <a:ext cx="432627" cy="432627"/>
      </dsp:txXfrm>
    </dsp:sp>
    <dsp:sp modelId="{9A431B6C-419A-8641-B38A-C94FDB8AE560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4014313"/>
            <a:gd name="adj4" fmla="val 2253786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CDAA3-3FDD-0E47-8EA3-7A4B6BA08F4A}">
      <dsp:nvSpPr>
        <dsp:cNvPr id="0" name=""/>
        <dsp:cNvSpPr/>
      </dsp:nvSpPr>
      <dsp:spPr>
        <a:xfrm>
          <a:off x="1010863" y="1314087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Function Requests</a:t>
          </a:r>
        </a:p>
      </dsp:txBody>
      <dsp:txXfrm>
        <a:off x="1010863" y="1314087"/>
        <a:ext cx="432627" cy="432627"/>
      </dsp:txXfrm>
    </dsp:sp>
    <dsp:sp modelId="{7210DCB5-8A03-2448-BADD-CCA72B468A61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8210210"/>
            <a:gd name="adj4" fmla="val 6449682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24461-C893-E441-8F78-A9D71AC52DE6}">
      <dsp:nvSpPr>
        <dsp:cNvPr id="0" name=""/>
        <dsp:cNvSpPr/>
      </dsp:nvSpPr>
      <dsp:spPr>
        <a:xfrm>
          <a:off x="326516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Customer Crisis</a:t>
          </a:r>
        </a:p>
      </dsp:txBody>
      <dsp:txXfrm>
        <a:off x="326516" y="816880"/>
        <a:ext cx="432627" cy="432627"/>
      </dsp:txXfrm>
    </dsp:sp>
    <dsp:sp modelId="{64634BB9-CD04-1544-B9A9-383CAB17C3A9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2297432"/>
            <a:gd name="adj4" fmla="val 10771125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11057-9A25-8843-9B4F-7B69153780CF}">
      <dsp:nvSpPr>
        <dsp:cNvPr id="0" name=""/>
        <dsp:cNvSpPr/>
      </dsp:nvSpPr>
      <dsp:spPr>
        <a:xfrm>
          <a:off x="587913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Feature Revolution</a:t>
          </a:r>
        </a:p>
      </dsp:txBody>
      <dsp:txXfrm>
        <a:off x="587913" y="12382"/>
        <a:ext cx="432627" cy="432627"/>
      </dsp:txXfrm>
    </dsp:sp>
    <dsp:sp modelId="{8E0C84DF-0561-5248-9985-A607043D6F4D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6865303"/>
            <a:gd name="adj4" fmla="val 15198693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957BB-6848-044D-BA47-6A4A0621133A}">
      <dsp:nvSpPr>
        <dsp:cNvPr id="0" name=""/>
        <dsp:cNvSpPr/>
      </dsp:nvSpPr>
      <dsp:spPr>
        <a:xfrm>
          <a:off x="792781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Perform Checking</a:t>
          </a:r>
          <a:endParaRPr lang="en-US" sz="600" kern="1200" dirty="0"/>
        </a:p>
      </dsp:txBody>
      <dsp:txXfrm>
        <a:off x="792781" y="109650"/>
        <a:ext cx="471753" cy="471753"/>
      </dsp:txXfrm>
    </dsp:sp>
    <dsp:sp modelId="{19F80668-9B79-6240-888E-FF4533CA2876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2962140"/>
            <a:gd name="adj4" fmla="val 52872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EAB4A-E04E-764C-A2E3-B5DD2444E2CB}">
      <dsp:nvSpPr>
        <dsp:cNvPr id="0" name=""/>
        <dsp:cNvSpPr/>
      </dsp:nvSpPr>
      <dsp:spPr>
        <a:xfrm>
          <a:off x="396421" y="796165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receive confirmation</a:t>
          </a:r>
        </a:p>
      </dsp:txBody>
      <dsp:txXfrm>
        <a:off x="396421" y="796165"/>
        <a:ext cx="471753" cy="471753"/>
      </dsp:txXfrm>
    </dsp:sp>
    <dsp:sp modelId="{7CD8AC59-E0CC-CF4B-9A49-FA73552BB12A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0170636"/>
            <a:gd name="adj4" fmla="val 7261368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13EFA-7920-804C-A5A7-F2C2DA43A957}">
      <dsp:nvSpPr>
        <dsp:cNvPr id="0" name=""/>
        <dsp:cNvSpPr/>
      </dsp:nvSpPr>
      <dsp:spPr>
        <a:xfrm>
          <a:off x="62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commit transaction</a:t>
          </a:r>
        </a:p>
      </dsp:txBody>
      <dsp:txXfrm>
        <a:off x="62" y="109650"/>
        <a:ext cx="471753" cy="471753"/>
      </dsp:txXfrm>
    </dsp:sp>
    <dsp:sp modelId="{247547AA-FAF5-2845-B0F2-C4C07C948B42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6855119"/>
            <a:gd name="adj4" fmla="val 14968389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8D6E3-A856-8144-A853-FE02F3B4ABE7}">
      <dsp:nvSpPr>
        <dsp:cNvPr id="0" name=""/>
        <dsp:cNvSpPr/>
      </dsp:nvSpPr>
      <dsp:spPr>
        <a:xfrm>
          <a:off x="50101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 </a:t>
          </a:r>
          <a:endParaRPr lang="en-US" sz="1800" kern="1200" dirty="0"/>
        </a:p>
      </dsp:txBody>
      <dsp:txXfrm>
        <a:off x="501016" y="157057"/>
        <a:ext cx="297921" cy="297921"/>
      </dsp:txXfrm>
    </dsp:sp>
    <dsp:sp modelId="{6D946487-379A-BE4B-A6CD-A107747F4BBC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7848493"/>
            <a:gd name="adj4" fmla="val 22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B0233-0866-3041-9EFD-A3267EB3DA55}">
      <dsp:nvSpPr>
        <dsp:cNvPr id="0" name=""/>
        <dsp:cNvSpPr/>
      </dsp:nvSpPr>
      <dsp:spPr>
        <a:xfrm>
          <a:off x="1458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</a:t>
          </a:r>
        </a:p>
      </dsp:txBody>
      <dsp:txXfrm>
        <a:off x="14586" y="157057"/>
        <a:ext cx="297921" cy="297921"/>
      </dsp:txXfrm>
    </dsp:sp>
    <dsp:sp modelId="{D8CEB44B-F0B7-BA4C-8757-902B05F9570D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18648493"/>
            <a:gd name="adj4" fmla="val 130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3072405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Normal Science</a:t>
          </a:r>
        </a:p>
      </dsp:txBody>
      <dsp:txXfrm>
        <a:off x="3072405" y="27408"/>
        <a:ext cx="894721" cy="894721"/>
      </dsp:txXfrm>
    </dsp:sp>
    <dsp:sp modelId="{C3A2FB52-DAE4-1342-973F-1F1A9B44189F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21294311"/>
            <a:gd name="adj4" fmla="val 19765302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3613572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Drift</a:t>
          </a:r>
        </a:p>
      </dsp:txBody>
      <dsp:txXfrm>
        <a:off x="3613572" y="1692948"/>
        <a:ext cx="894721" cy="894721"/>
      </dsp:txXfrm>
    </dsp:sp>
    <dsp:sp modelId="{43E86D08-C1F7-E644-8F62-6252305C9975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4015806"/>
            <a:gd name="adj4" fmla="val 2252415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196779" y="27223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Crisis</a:t>
          </a:r>
        </a:p>
      </dsp:txBody>
      <dsp:txXfrm>
        <a:off x="2196779" y="2722308"/>
        <a:ext cx="894721" cy="894721"/>
      </dsp:txXfrm>
    </dsp:sp>
    <dsp:sp modelId="{31E129FE-E5D5-FB46-BD01-1F01A59E0FE8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8211934"/>
            <a:gd name="adj4" fmla="val 6448543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779986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Revolution</a:t>
          </a:r>
        </a:p>
      </dsp:txBody>
      <dsp:txXfrm>
        <a:off x="779986" y="1692948"/>
        <a:ext cx="894721" cy="894721"/>
      </dsp:txXfrm>
    </dsp:sp>
    <dsp:sp modelId="{5B9DFB95-D16C-764A-A5DB-81AC099630B9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2299047"/>
            <a:gd name="adj4" fmla="val 1077003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321153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Change</a:t>
          </a:r>
        </a:p>
      </dsp:txBody>
      <dsp:txXfrm>
        <a:off x="1321153" y="27408"/>
        <a:ext cx="894721" cy="894721"/>
      </dsp:txXfrm>
    </dsp:sp>
    <dsp:sp modelId="{7605BA16-B350-D749-B40A-7CCE0102499D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6866791"/>
            <a:gd name="adj4" fmla="val 1519755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4C3BC-4CA0-C34F-9A70-7DB11FD22EFC}">
      <dsp:nvSpPr>
        <dsp:cNvPr id="0" name=""/>
        <dsp:cNvSpPr/>
      </dsp:nvSpPr>
      <dsp:spPr>
        <a:xfrm>
          <a:off x="271" y="102512"/>
          <a:ext cx="529592" cy="211836"/>
        </a:xfrm>
        <a:prstGeom prst="homePlat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38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Commit</a:t>
          </a:r>
        </a:p>
      </dsp:txBody>
      <dsp:txXfrm>
        <a:off x="271" y="102512"/>
        <a:ext cx="476633" cy="211836"/>
      </dsp:txXfrm>
    </dsp:sp>
    <dsp:sp modelId="{0B95EF29-96ED-6D4D-BD57-7276D88B8E32}">
      <dsp:nvSpPr>
        <dsp:cNvPr id="0" name=""/>
        <dsp:cNvSpPr/>
      </dsp:nvSpPr>
      <dsp:spPr>
        <a:xfrm>
          <a:off x="423945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</a:t>
          </a:r>
        </a:p>
      </dsp:txBody>
      <dsp:txXfrm>
        <a:off x="529863" y="102512"/>
        <a:ext cx="317756" cy="211836"/>
      </dsp:txXfrm>
    </dsp:sp>
    <dsp:sp modelId="{46C76E0D-8BE9-D043-B23B-6D7B48CE1B6C}">
      <dsp:nvSpPr>
        <dsp:cNvPr id="0" name=""/>
        <dsp:cNvSpPr/>
      </dsp:nvSpPr>
      <dsp:spPr>
        <a:xfrm>
          <a:off x="847618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Test</a:t>
          </a:r>
        </a:p>
      </dsp:txBody>
      <dsp:txXfrm>
        <a:off x="953536" y="102512"/>
        <a:ext cx="317756" cy="211836"/>
      </dsp:txXfrm>
    </dsp:sp>
    <dsp:sp modelId="{B1545181-23CE-F34E-ADCE-2714ABA206F6}">
      <dsp:nvSpPr>
        <dsp:cNvPr id="0" name=""/>
        <dsp:cNvSpPr/>
      </dsp:nvSpPr>
      <dsp:spPr>
        <a:xfrm>
          <a:off x="1271292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Stage</a:t>
          </a:r>
        </a:p>
      </dsp:txBody>
      <dsp:txXfrm>
        <a:off x="1377210" y="102512"/>
        <a:ext cx="317756" cy="211836"/>
      </dsp:txXfrm>
    </dsp:sp>
    <dsp:sp modelId="{D148BA2D-035B-F449-8F32-CBC8D2C62912}">
      <dsp:nvSpPr>
        <dsp:cNvPr id="0" name=""/>
        <dsp:cNvSpPr/>
      </dsp:nvSpPr>
      <dsp:spPr>
        <a:xfrm>
          <a:off x="1694966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Deploy</a:t>
          </a:r>
        </a:p>
      </dsp:txBody>
      <dsp:txXfrm>
        <a:off x="1800884" y="102512"/>
        <a:ext cx="317756" cy="2118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04629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1956046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027973" y="2107029"/>
          <a:ext cx="1804747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Miners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079390" y="2158446"/>
        <a:ext cx="1701913" cy="950441"/>
      </dsp:txXfrm>
    </dsp:sp>
    <dsp:sp modelId="{57ABA5FE-DE45-324F-B157-0863CC712A3C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689124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40541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50710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Traders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2002127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16621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Miners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217632" y="2158446"/>
        <a:ext cx="1517590" cy="950441"/>
      </dsp:txXfrm>
    </dsp:sp>
    <dsp:sp modelId="{57ABA5FE-DE45-324F-B157-0863CC712A3C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73520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86622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81F794-A786-5E40-8F11-764A886C837A}">
      <dsp:nvSpPr>
        <dsp:cNvPr id="0" name=""/>
        <dsp:cNvSpPr/>
      </dsp:nvSpPr>
      <dsp:spPr>
        <a:xfrm rot="10800000">
          <a:off x="0" y="0"/>
          <a:ext cx="2892886" cy="656769"/>
        </a:xfrm>
        <a:prstGeom prst="trapezoid">
          <a:avLst>
            <a:gd name="adj" fmla="val 73412"/>
          </a:avLst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</a:rPr>
            <a:t>Public Domain Data</a:t>
          </a:r>
        </a:p>
      </dsp:txBody>
      <dsp:txXfrm rot="-10800000">
        <a:off x="506255" y="0"/>
        <a:ext cx="1880376" cy="656769"/>
      </dsp:txXfrm>
    </dsp:sp>
    <dsp:sp modelId="{65B9D4A6-CE26-2342-B54E-80612F7072AC}">
      <dsp:nvSpPr>
        <dsp:cNvPr id="0" name=""/>
        <dsp:cNvSpPr/>
      </dsp:nvSpPr>
      <dsp:spPr>
        <a:xfrm rot="10800000">
          <a:off x="482147" y="656769"/>
          <a:ext cx="1928591" cy="656769"/>
        </a:xfrm>
        <a:prstGeom prst="trapezoid">
          <a:avLst>
            <a:gd name="adj" fmla="val 73412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Smart Contract Data</a:t>
          </a:r>
        </a:p>
      </dsp:txBody>
      <dsp:txXfrm rot="-10800000">
        <a:off x="819651" y="656769"/>
        <a:ext cx="1253584" cy="656769"/>
      </dsp:txXfrm>
    </dsp:sp>
    <dsp:sp modelId="{94624B64-9D97-294C-8A90-681ACED0289B}">
      <dsp:nvSpPr>
        <dsp:cNvPr id="0" name=""/>
        <dsp:cNvSpPr/>
      </dsp:nvSpPr>
      <dsp:spPr>
        <a:xfrm rot="10800000">
          <a:off x="964295" y="1313538"/>
          <a:ext cx="964295" cy="656769"/>
        </a:xfrm>
        <a:prstGeom prst="trapezoid">
          <a:avLst>
            <a:gd name="adj" fmla="val 73412"/>
          </a:avLst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Private 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Data</a:t>
          </a:r>
        </a:p>
      </dsp:txBody>
      <dsp:txXfrm rot="-10800000">
        <a:off x="964295" y="1313538"/>
        <a:ext cx="964295" cy="6567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10987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33778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68068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914113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83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7210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495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661652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547152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23051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25889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044309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423578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927117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020100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120405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406620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115160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92102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179847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129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32777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980098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0133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067421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Wolfram|Alpha</a:t>
            </a:r>
            <a:r>
              <a:rPr lang="en-US" dirty="0"/>
              <a:t> demo phrase</a:t>
            </a:r>
          </a:p>
          <a:p>
            <a:pPr lvl="1"/>
            <a:r>
              <a:rPr lang="en-US" dirty="0"/>
              <a:t>China's GDP over the sum of GDP of Japan and USA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882021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075506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3703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629320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2502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0435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5723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52304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513719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7756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4573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546930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431325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149062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214200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05878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6719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54961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53686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36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37976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01311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2836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12929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135980" y="1393699"/>
            <a:ext cx="6886801" cy="17823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70680" y="2933521"/>
            <a:ext cx="4352101" cy="7170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785683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3385875" y="2098650"/>
            <a:ext cx="2372401" cy="9462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0445" y="656478"/>
            <a:ext cx="1674301" cy="572400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7025346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147650" y="3085150"/>
            <a:ext cx="5005500" cy="10221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7575" y="4028959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23899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638350" y="376497"/>
            <a:ext cx="3867300" cy="2054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59550" y="2314225"/>
            <a:ext cx="4224900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286327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186275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2747778" y="26356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18578" y="4030481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7189764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1600733" y="985228"/>
            <a:ext cx="2673600" cy="20541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79232" y="3058424"/>
            <a:ext cx="3095101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35694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81677" y="1666454"/>
            <a:ext cx="3264900" cy="3369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72562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72450" y="3090474"/>
            <a:ext cx="20520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520776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75454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25343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94955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6127" y="2100748"/>
            <a:ext cx="1477202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006180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41950" y="1650025"/>
            <a:ext cx="21573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300"/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300"/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300"/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300"/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7504695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8969000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18000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0002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217801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193528" y="1611150"/>
            <a:ext cx="5195701" cy="1921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235613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2260329" y="2193805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60329" y="3476054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2029533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0630064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8373548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1698071" y="21784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8871" y="3476054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7643574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070866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934985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3410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214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457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914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371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1828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22860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2743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3200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3657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4114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ffbot.com/products/natural-language/" TargetMode="External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enturebeat.com/2018/08/30/diffbot-launches-ai-powered-knowledge-graph-of-1-trillion-people-places-and-things/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Ln5H69lS0w?t=310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OkqQadArfQ?t=134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eople.maths.ox.ac.uk/kimm/" TargetMode="Externa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OHYT5q5lhQ?t=183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hHoOYqAT_U?t=89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hyperlink" Target="https://youtu.be/MRwRNMgOGL0?t=449" TargetMode="Externa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ra-gxc17Fk?t=31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s.domain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XNhEYqFo0o?t=248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hyperlink" Target="https://youtu.be/WPSeyjX1-4s?t=2247" TargetMode="Externa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t9QAfQpCnQ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hyperlink" Target="https://youtu.be/Mv9NEXX1VHc" TargetMode="Externa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quotes.com/quote/715427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jpeg"/><Relationship Id="rId4" Type="http://schemas.openxmlformats.org/officeDocument/2006/relationships/hyperlink" Target="https://www.google.com/url?sa=i&amp;url=https%3A%2F%2Foutlawbiblestudent.org%2Fjohn-11-does-this-bible-verse-prove-jesus-is-god%2F&amp;psig=AOvVaw1dC30GRriicm6fAznESY_9&amp;ust=1600738227900000&amp;source=images&amp;cd=vfe&amp;ved=2ahUKEwi66fHcjPnrAhWPgGMGHctoATUQjRx6BAgAEAc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xgyMY9w7-ew?t=549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s://youtu.be/xgyMY9w7-ew?t=278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enri_Poincar%C3%A9" TargetMode="External"/><Relationship Id="rId3" Type="http://schemas.openxmlformats.org/officeDocument/2006/relationships/hyperlink" Target="https://youtu.be/gs3L1eSso_k?t=175" TargetMode="External"/><Relationship Id="rId7" Type="http://schemas.openxmlformats.org/officeDocument/2006/relationships/hyperlink" Target="https://en.wikipedia.org/wiki/Definitions_of_mathematics#cite_note-eves-10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hyperlink" Target="https://youtu.be/BdXWlQsd7RI?t=161" TargetMode="Externa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2m5YMnHvQQ?t=103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hyperlink" Target="https://youtu.be/H99CMUFPv0U?t=4204" TargetMode="Externa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finitions_of_mathematics#cite_note-eves-10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hyperlink" Target="https://en.wikipedia.org/wiki/Henri_Poincar%C3%A9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True_name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0IH3Hgy3oI?t=148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hyperlink" Target="https://wiki2.org/en/Where_Mathematics_Comes_From" TargetMode="External"/><Relationship Id="rId7" Type="http://schemas.openxmlformats.org/officeDocument/2006/relationships/hyperlink" Target="https://georgelakoff.com/books/metaphors-we-live-by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jpeg"/><Relationship Id="rId11" Type="http://schemas.openxmlformats.org/officeDocument/2006/relationships/image" Target="../media/image50.jpeg"/><Relationship Id="rId5" Type="http://schemas.openxmlformats.org/officeDocument/2006/relationships/hyperlink" Target="https://georgelakoff.com/about/women-fire-and-dangerous-things/" TargetMode="External"/><Relationship Id="rId10" Type="http://schemas.openxmlformats.org/officeDocument/2006/relationships/hyperlink" Target="https://georgelakoff.com/books/philosophy-in-the-flesh/" TargetMode="External"/><Relationship Id="rId4" Type="http://schemas.openxmlformats.org/officeDocument/2006/relationships/image" Target="../media/image47.jpeg"/><Relationship Id="rId9" Type="http://schemas.openxmlformats.org/officeDocument/2006/relationships/hyperlink" Target="https://georgelakoff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jpeg"/><Relationship Id="rId5" Type="http://schemas.openxmlformats.org/officeDocument/2006/relationships/hyperlink" Target="https://wiki2.org/en/Where_Mathematics_Comes_From" TargetMode="Externa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mathsmadeeasy.co.uk/gcse-maths-revision/vectors-gcse-revision-and-worksheets/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6.png"/><Relationship Id="rId7" Type="http://schemas.openxmlformats.org/officeDocument/2006/relationships/hyperlink" Target="https://wiki2.org/en/Cayley_table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hyperlink" Target="https://wiki2.org/en/Faro_shuffle" TargetMode="Externa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File:Hofstadter_Fluid_Concepts_jpg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euwarchief.nl/serie5/pdf/naw5-2012-13-3-154.pdf" TargetMode="External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Henri_Poincar%C3%A9" TargetMode="Externa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hyperlink" Target="http://info.cern.ch/NextBrowser.html" TargetMode="External"/><Relationship Id="rId7" Type="http://schemas.openxmlformats.org/officeDocument/2006/relationships/hyperlink" Target="https://contractfortheweb.org/" TargetMode="External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jpeg"/><Relationship Id="rId11" Type="http://schemas.openxmlformats.org/officeDocument/2006/relationships/hyperlink" Target="http://cern.ch/" TargetMode="External"/><Relationship Id="rId5" Type="http://schemas.openxmlformats.org/officeDocument/2006/relationships/hyperlink" Target="https://www.forbes.com/sites/martingiles/2019/11/25/tim-berners-lee-plan-to-save-the-internet/#7918b74a1dbd" TargetMode="External"/><Relationship Id="rId10" Type="http://schemas.openxmlformats.org/officeDocument/2006/relationships/image" Target="../media/image71.gif"/><Relationship Id="rId4" Type="http://schemas.openxmlformats.org/officeDocument/2006/relationships/image" Target="../media/image68.gif"/><Relationship Id="rId9" Type="http://schemas.openxmlformats.org/officeDocument/2006/relationships/hyperlink" Target="http://info.cern.ch/hypertext/WWW/TheProject.html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People/Berners-Lee/" TargetMode="External"/><Relationship Id="rId13" Type="http://schemas.openxmlformats.org/officeDocument/2006/relationships/image" Target="../media/image77.png"/><Relationship Id="rId3" Type="http://schemas.openxmlformats.org/officeDocument/2006/relationships/hyperlink" Target="https://www.theatlantic.com/science/archive/2018/04/the-scientific-paper-is-obsolete/556676/" TargetMode="External"/><Relationship Id="rId7" Type="http://schemas.openxmlformats.org/officeDocument/2006/relationships/hyperlink" Target="https://en.wikipedia.org/wiki/NeXT" TargetMode="External"/><Relationship Id="rId12" Type="http://schemas.openxmlformats.org/officeDocument/2006/relationships/hyperlink" Target="https://www.wolframalpha.com/input/?i=The+five+most+notable+artwork+of+da+Vinci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raysci.com/" TargetMode="External"/><Relationship Id="rId11" Type="http://schemas.openxmlformats.org/officeDocument/2006/relationships/image" Target="../media/image76.png"/><Relationship Id="rId5" Type="http://schemas.openxmlformats.org/officeDocument/2006/relationships/image" Target="../media/image74.jpeg"/><Relationship Id="rId10" Type="http://schemas.openxmlformats.org/officeDocument/2006/relationships/hyperlink" Target="http://worrydream.com/ScientificCommunicationAsSequentialArt/" TargetMode="External"/><Relationship Id="rId4" Type="http://schemas.openxmlformats.org/officeDocument/2006/relationships/image" Target="../media/image73.png"/><Relationship Id="rId9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en.wikipedia.org/wiki/File:CARDIAC_learning_aid_(front).jpg" TargetMode="External"/><Relationship Id="rId7" Type="http://schemas.openxmlformats.org/officeDocument/2006/relationships/hyperlink" Target="https://youtu.be/uNjxe8ShM-8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hyperlink" Target="https://journals.openedition.org/bibnum/524?lang=en" TargetMode="External"/><Relationship Id="rId4" Type="http://schemas.openxmlformats.org/officeDocument/2006/relationships/image" Target="../media/image3.jpeg"/><Relationship Id="rId9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hyperlink" Target="http://openai.com/" TargetMode="External"/><Relationship Id="rId7" Type="http://schemas.openxmlformats.org/officeDocument/2006/relationships/hyperlink" Target="https://youtu.be/kpiY_LemaTc?t=63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jpeg"/><Relationship Id="rId5" Type="http://schemas.openxmlformats.org/officeDocument/2006/relationships/hyperlink" Target="https://en.wikipedia.org/wiki/Sam_Altman" TargetMode="External"/><Relationship Id="rId10" Type="http://schemas.openxmlformats.org/officeDocument/2006/relationships/image" Target="../media/image81.png"/><Relationship Id="rId4" Type="http://schemas.openxmlformats.org/officeDocument/2006/relationships/image" Target="../media/image78.png"/><Relationship Id="rId9" Type="http://schemas.openxmlformats.org/officeDocument/2006/relationships/hyperlink" Target="https://youtu.be/4ow0Qwhy1-c?t=22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hyperlink" Target="https://upload.wikimedia.org/wikipedia/commons/5/53/Wikipedia-logo-en-big.png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achelbotsman/being-more-trustworthy-the-basics-6354e504917f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yptomathic.com/news-events/blog/digital-authentication-the-basics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OqgYSXWYQM?t=616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hyperlink" Target="https://ee.stanford.edu/~hellman/publications/24.pdf" TargetMode="External"/><Relationship Id="rId4" Type="http://schemas.openxmlformats.org/officeDocument/2006/relationships/image" Target="../media/image8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hyperlink" Target="http://toyhouse.wiki:81/" TargetMode="External"/><Relationship Id="rId7" Type="http://schemas.openxmlformats.org/officeDocument/2006/relationships/hyperlink" Target="http://toyhouse.wiki:81/index.php/Special:SpecialPages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.png"/><Relationship Id="rId5" Type="http://schemas.openxmlformats.org/officeDocument/2006/relationships/hyperlink" Target="http://toyhouse.wiki:81/index.php/2020&#24180;&#31179;&#35748;&#30693;&#22522;&#30784;&#35838;&#31243;&#20010;&#20154;&#23398;&#20064;&#25104;&#26524;" TargetMode="External"/><Relationship Id="rId4" Type="http://schemas.openxmlformats.org/officeDocument/2006/relationships/image" Target="../media/image8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eprunning.io/2019/09/24/workload-identity-config-connector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aladion.net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hyperlink" Target="https://www.youtube.com/watch?v=J73MELGF6u0&amp;t=318s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o.stanford.edu/entries/epistemology/#toc" TargetMode="External"/><Relationship Id="rId2" Type="http://schemas.openxmlformats.org/officeDocument/2006/relationships/hyperlink" Target="https://en.wikipedia.org/wiki/Ontology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Uniform_Resource_Identifier" TargetMode="Externa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Clockspeed-Winning-Industry-Temporary-Advantage-ebook/dp/B00692LQA6" TargetMode="External"/><Relationship Id="rId13" Type="http://schemas.openxmlformats.org/officeDocument/2006/relationships/diagramColors" Target="../diagrams/colors2.xml"/><Relationship Id="rId18" Type="http://schemas.openxmlformats.org/officeDocument/2006/relationships/diagramLayout" Target="../diagrams/layout3.xml"/><Relationship Id="rId26" Type="http://schemas.openxmlformats.org/officeDocument/2006/relationships/image" Target="../media/image101.png"/><Relationship Id="rId3" Type="http://schemas.openxmlformats.org/officeDocument/2006/relationships/diagramLayout" Target="../diagrams/layout1.xml"/><Relationship Id="rId21" Type="http://schemas.microsoft.com/office/2007/relationships/diagramDrawing" Target="../diagrams/drawing3.xml"/><Relationship Id="rId7" Type="http://schemas.openxmlformats.org/officeDocument/2006/relationships/image" Target="../media/image95.png"/><Relationship Id="rId12" Type="http://schemas.openxmlformats.org/officeDocument/2006/relationships/diagramQuickStyle" Target="../diagrams/quickStyle2.xml"/><Relationship Id="rId17" Type="http://schemas.openxmlformats.org/officeDocument/2006/relationships/diagramData" Target="../diagrams/data3.xml"/><Relationship Id="rId25" Type="http://schemas.openxmlformats.org/officeDocument/2006/relationships/image" Target="../media/image100.jpeg"/><Relationship Id="rId2" Type="http://schemas.openxmlformats.org/officeDocument/2006/relationships/diagramData" Target="../diagrams/data1.xml"/><Relationship Id="rId16" Type="http://schemas.openxmlformats.org/officeDocument/2006/relationships/image" Target="../media/image98.png"/><Relationship Id="rId20" Type="http://schemas.openxmlformats.org/officeDocument/2006/relationships/diagramColors" Target="../diagrams/colors3.xml"/><Relationship Id="rId29" Type="http://schemas.openxmlformats.org/officeDocument/2006/relationships/diagramQuickStyle" Target="../diagrams/quickStyle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diagramLayout" Target="../diagrams/layout2.xml"/><Relationship Id="rId24" Type="http://schemas.openxmlformats.org/officeDocument/2006/relationships/hyperlink" Target="https://www.jagranjosh.com/general-knowledge/what-is-blockchain-technology-1525426677-1" TargetMode="External"/><Relationship Id="rId5" Type="http://schemas.openxmlformats.org/officeDocument/2006/relationships/diagramColors" Target="../diagrams/colors1.xml"/><Relationship Id="rId15" Type="http://schemas.openxmlformats.org/officeDocument/2006/relationships/image" Target="../media/image97.png"/><Relationship Id="rId23" Type="http://schemas.openxmlformats.org/officeDocument/2006/relationships/image" Target="../media/image99.png"/><Relationship Id="rId28" Type="http://schemas.openxmlformats.org/officeDocument/2006/relationships/diagramLayout" Target="../diagrams/layout4.xml"/><Relationship Id="rId10" Type="http://schemas.openxmlformats.org/officeDocument/2006/relationships/diagramData" Target="../diagrams/data2.xml"/><Relationship Id="rId19" Type="http://schemas.openxmlformats.org/officeDocument/2006/relationships/diagramQuickStyle" Target="../diagrams/quickStyle3.xml"/><Relationship Id="rId31" Type="http://schemas.microsoft.com/office/2007/relationships/diagramDrawing" Target="../diagrams/drawing4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96.jpeg"/><Relationship Id="rId14" Type="http://schemas.microsoft.com/office/2007/relationships/diagramDrawing" Target="../diagrams/drawing2.xml"/><Relationship Id="rId22" Type="http://schemas.openxmlformats.org/officeDocument/2006/relationships/hyperlink" Target="https://books.google.co.id/books/about/Blockchain_Revolution.html?id=NqBiCgAAQBAJ&amp;redir_esc=y" TargetMode="External"/><Relationship Id="rId27" Type="http://schemas.openxmlformats.org/officeDocument/2006/relationships/diagramData" Target="../diagrams/data4.xml"/><Relationship Id="rId30" Type="http://schemas.openxmlformats.org/officeDocument/2006/relationships/diagramColors" Target="../diagrams/colors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dzone.com/articles/learn-how-to-setup-a-cicd-pipeline-from-scratch" TargetMode="External"/><Relationship Id="rId13" Type="http://schemas.openxmlformats.org/officeDocument/2006/relationships/diagramColors" Target="../diagrams/colors6.xml"/><Relationship Id="rId3" Type="http://schemas.openxmlformats.org/officeDocument/2006/relationships/diagramLayout" Target="../diagrams/layout5.xml"/><Relationship Id="rId7" Type="http://schemas.openxmlformats.org/officeDocument/2006/relationships/image" Target="../media/image102.png"/><Relationship Id="rId12" Type="http://schemas.openxmlformats.org/officeDocument/2006/relationships/diagramQuickStyle" Target="../diagrams/quickStyle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11" Type="http://schemas.openxmlformats.org/officeDocument/2006/relationships/diagramLayout" Target="../diagrams/layout6.xml"/><Relationship Id="rId5" Type="http://schemas.openxmlformats.org/officeDocument/2006/relationships/diagramColors" Target="../diagrams/colors5.xml"/><Relationship Id="rId10" Type="http://schemas.openxmlformats.org/officeDocument/2006/relationships/diagramData" Target="../diagrams/data6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03.png"/><Relationship Id="rId14" Type="http://schemas.microsoft.com/office/2007/relationships/diagramDrawing" Target="../diagrams/drawing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youtu.be/zxAV_Re4OWA?t=323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researchgate.net/publication/281150601_On_the_Origin_of_the_Constants_c_and_h" TargetMode="External"/><Relationship Id="rId5" Type="http://schemas.openxmlformats.org/officeDocument/2006/relationships/image" Target="../media/image105.png"/><Relationship Id="rId4" Type="http://schemas.openxmlformats.org/officeDocument/2006/relationships/hyperlink" Target="https://youtu.be/zxAV_Re4OWA?t=239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8.xml"/><Relationship Id="rId7" Type="http://schemas.openxmlformats.org/officeDocument/2006/relationships/image" Target="../media/image106.png"/><Relationship Id="rId12" Type="http://schemas.microsoft.com/office/2007/relationships/hdphoto" Target="../media/hdphoto4.wdp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11" Type="http://schemas.openxmlformats.org/officeDocument/2006/relationships/image" Target="../media/image107.png"/><Relationship Id="rId5" Type="http://schemas.openxmlformats.org/officeDocument/2006/relationships/diagramColors" Target="../diagrams/colors8.xml"/><Relationship Id="rId10" Type="http://schemas.microsoft.com/office/2007/relationships/hdphoto" Target="../media/hdphoto3.wdp"/><Relationship Id="rId4" Type="http://schemas.openxmlformats.org/officeDocument/2006/relationships/diagramQuickStyle" Target="../diagrams/quickStyle8.xml"/><Relationship Id="rId9" Type="http://schemas.microsoft.com/office/2007/relationships/hdphoto" Target="../media/hdphoto2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hyperlink" Target="https://www.getambassador.io/products/" TargetMode="Externa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xebialabs/the-grand-unified-theory-of-devops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47.jpeg"/><Relationship Id="rId3" Type="http://schemas.openxmlformats.org/officeDocument/2006/relationships/hyperlink" Target="https://www.google.com/imgres?imgurl=https%3A%2F%2Fonlinelibrary.wiley.com%2Fcms%2Fasset%2F5f2cd5fb-247b-49cc-804d-49e35d13d720%2Fjtsb12254-fig-0002-m.jpg&amp;imgrefurl=https%3A%2F%2Fonlinelibrary.wiley.com%2Fdoi%2Ffull%2F10.1111%2Fjtsb.12254&amp;tbnid=VCVdW5M-H7iE-M&amp;vet=12ahUKEwjo-MrFu-brAhWfG7cAHWlqBHMQMygPegUIARCvAQ..i&amp;docid=SJN4ntMq4NEC9M&amp;w=2128&amp;h=2187&amp;q=Bicameral%20Mind%20and%20governance&amp;hl=en&amp;ved=2ahUKEwjo-MrFu-brAhWfG7cAHWlqBHMQMygPegUIARCvAQ" TargetMode="External"/><Relationship Id="rId7" Type="http://schemas.openxmlformats.org/officeDocument/2006/relationships/image" Target="../media/image114.png"/><Relationship Id="rId12" Type="http://schemas.openxmlformats.org/officeDocument/2006/relationships/hyperlink" Target="https://wiki2.org/en/Where_Mathematics_Comes_From" TargetMode="Externa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nearcoding.com/what-is-devops/" TargetMode="External"/><Relationship Id="rId11" Type="http://schemas.openxmlformats.org/officeDocument/2006/relationships/image" Target="../media/image117.png"/><Relationship Id="rId5" Type="http://schemas.openxmlformats.org/officeDocument/2006/relationships/image" Target="../media/image113.png"/><Relationship Id="rId15" Type="http://schemas.openxmlformats.org/officeDocument/2006/relationships/image" Target="../media/image118.png"/><Relationship Id="rId10" Type="http://schemas.openxmlformats.org/officeDocument/2006/relationships/hyperlink" Target="https://idk.dev/building-a-modern-ci-cd-pipeline-in-the-serverless-era-with-gitops/" TargetMode="External"/><Relationship Id="rId4" Type="http://schemas.openxmlformats.org/officeDocument/2006/relationships/image" Target="../media/image112.png"/><Relationship Id="rId9" Type="http://schemas.openxmlformats.org/officeDocument/2006/relationships/image" Target="../media/image116.png"/><Relationship Id="rId14" Type="http://schemas.openxmlformats.org/officeDocument/2006/relationships/hyperlink" Target="https://en.wikipedia.org/wiki/Henri_Poincar%C3%A9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codev2.cc/" TargetMode="External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1.jpeg"/><Relationship Id="rId4" Type="http://schemas.openxmlformats.org/officeDocument/2006/relationships/image" Target="../media/image12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B_9HIgSCWc?t=457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hyperlink" Target="https://www.diffbot.com/products/natural-language/" TargetMode="Externa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hyperlink" Target="https://youtu.be/oqmkX_E1c1M?t=168" TargetMode="External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hyperlink" Target="https://youtu.be/oqmkX_E1c1M?t=168" TargetMode="Externa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en.wikipedia.org/wiki/Cabinet_Office" TargetMode="External"/><Relationship Id="rId4" Type="http://schemas.openxmlformats.org/officeDocument/2006/relationships/image" Target="../media/image12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binet_Office" TargetMode="External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hyperlink" Target="https://en.wikipedia.org/wiki/Cabinet_Office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hyperlink" Target="https://medium.com/hackernoon/ci-cd-continuous-integration-tools-delivery-react-web-travis-github-example-tutorial-javascript-vue-db8afe9f9a81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2.tif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dzone.com/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flightradar24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hyperlink" Target="https://www.marinetraffic.com/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hyperlink" Target="https://dzone.com/" TargetMode="External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hyperlink" Target="https://assets4.botmetric.com/wp-content/uploads/2017/11/Ingraphics-devops-to-agile.png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0.tiff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hyperlink" Target="https://youtu.be/qqU-VjqjczE" TargetMode="Externa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4.png"/><Relationship Id="rId4" Type="http://schemas.openxmlformats.org/officeDocument/2006/relationships/hyperlink" Target="https://youtu.be/oZrZlx2fmcM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hyperlink" Target="https://en.wikipedia.org/wiki/Situation_awareness" TargetMode="External"/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hat3words.com/how-to-use-the-what3words-app/?#search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hyperlink" Target="https://devops.uth.gr/dev/belgium-heaven-of-smart-cities/" TargetMode="External"/><Relationship Id="rId3" Type="http://schemas.openxmlformats.org/officeDocument/2006/relationships/hyperlink" Target="https://devops.uth.gr/dev/" TargetMode="External"/><Relationship Id="rId7" Type="http://schemas.openxmlformats.org/officeDocument/2006/relationships/hyperlink" Target="https://devops.uth.gr/dev/smart-cities-solutions-for-new-challenges-including-a-pandemic-call-for-papers-by-15-july/" TargetMode="External"/><Relationship Id="rId12" Type="http://schemas.openxmlformats.org/officeDocument/2006/relationships/image" Target="../media/image150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15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7.png"/><Relationship Id="rId11" Type="http://schemas.openxmlformats.org/officeDocument/2006/relationships/hyperlink" Target="https://devops.uth.gr/dev/digital-transformation-digital-skills-of-smart-city-executives-workshop-on-3-june/" TargetMode="External"/><Relationship Id="rId5" Type="http://schemas.openxmlformats.org/officeDocument/2006/relationships/hyperlink" Target="http://devops.uth.gr/dev/about-the-project/" TargetMode="External"/><Relationship Id="rId15" Type="http://schemas.openxmlformats.org/officeDocument/2006/relationships/hyperlink" Target="https://smartcities.ieee.org/" TargetMode="External"/><Relationship Id="rId10" Type="http://schemas.openxmlformats.org/officeDocument/2006/relationships/image" Target="../media/image149.png"/><Relationship Id="rId4" Type="http://schemas.openxmlformats.org/officeDocument/2006/relationships/image" Target="../media/image146.png"/><Relationship Id="rId9" Type="http://schemas.openxmlformats.org/officeDocument/2006/relationships/hyperlink" Target="https://devops.uth.gr/dev/the-city-model-for-digital-twins/" TargetMode="External"/><Relationship Id="rId14" Type="http://schemas.openxmlformats.org/officeDocument/2006/relationships/image" Target="../media/image15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sdgs.un.org/goals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3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hoenherr.eu/publications/publication-detail/ricardian-contracts-a-smarter-way-to-do-smart-contracts/" TargetMode="External"/><Relationship Id="rId13" Type="http://schemas.openxmlformats.org/officeDocument/2006/relationships/image" Target="../media/image157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openxmlformats.org/officeDocument/2006/relationships/image" Target="../media/image1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9.xml"/><Relationship Id="rId11" Type="http://schemas.openxmlformats.org/officeDocument/2006/relationships/hyperlink" Target="https://www.investopedia.com/terms/b/blockchain.asp" TargetMode="External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155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15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ap-theorem-and-distributed-database-management-systems-5c2be977950e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9.png"/><Relationship Id="rId4" Type="http://schemas.openxmlformats.org/officeDocument/2006/relationships/image" Target="../media/image158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2Z7fbCLSTw?t=15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10" Type="http://schemas.openxmlformats.org/officeDocument/2006/relationships/image" Target="../media/image166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fetolearn.com/start-a-lets-talk-round-table-discussion.html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5.jpe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ws.amazon.com/blogs/aws/store-and-access-time-series-data-at-any-scale-with-amazon-timestream-now-generally-available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hyperlink" Target="https://d2908q01vomqb2.cloudfront.net/da4b9237bacccdf19c0760cab7aec4a8359010b0/2020/09/25/amazon-timestream-plugin-grafana.png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koo/CognitiveFoundation2020" TargetMode="External"/><Relationship Id="rId2" Type="http://schemas.openxmlformats.org/officeDocument/2006/relationships/hyperlink" Target="http://toyhouse.wiki:81/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October </a:t>
            </a:r>
            <a:r>
              <a:rPr lang="en-US" dirty="0"/>
              <a:t>21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Recursion, Continuation, and CICD/DevOps</a:t>
            </a:r>
            <a:br>
              <a:rPr lang="en-US" sz="2400" dirty="0"/>
            </a:br>
            <a:r>
              <a:rPr lang="en-US" sz="2400" dirty="0"/>
              <a:t>Week 07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Diffbot</a:t>
            </a:r>
            <a:r>
              <a:rPr lang="en-US" dirty="0">
                <a:solidFill>
                  <a:schemeClr val="tx1"/>
                </a:solidFill>
              </a:rPr>
              <a:t> (more than 1 Trillion linked entities)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315081E-70B1-EE43-A6A5-F33DD816FF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50" y="2852294"/>
            <a:ext cx="3160311" cy="219933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5BD65BD2-8496-4143-932B-EE15B0169D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49" y="1071165"/>
            <a:ext cx="3160311" cy="1733356"/>
          </a:xfrm>
          <a:prstGeom prst="rect">
            <a:avLst/>
          </a:prstGeom>
        </p:spPr>
      </p:pic>
      <p:pic>
        <p:nvPicPr>
          <p:cNvPr id="2050" name="Picture 2" descr="Diffbot">
            <a:hlinkClick r:id="rId6"/>
            <a:extLst>
              <a:ext uri="{FF2B5EF4-FFF2-40B4-BE49-F238E27FC236}">
                <a16:creationId xmlns:a16="http://schemas.microsoft.com/office/drawing/2014/main" id="{D282EB75-F19B-4542-96E4-9B0257424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1525" y="1071165"/>
            <a:ext cx="5378535" cy="398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43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Complete set of </a:t>
            </a:r>
            <a:r>
              <a:rPr lang="en-US" dirty="0">
                <a:solidFill>
                  <a:srgbClr val="FF0000"/>
                </a:solidFill>
              </a:rPr>
              <a:t>Generative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544E9F9-6CE6-2642-9209-9EBE8B10477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832" y="1452512"/>
            <a:ext cx="5467907" cy="3467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42A635-A457-4149-9C7B-342E408A4E1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656" y="1167003"/>
            <a:ext cx="3119114" cy="29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00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Number Theory, Physics, and Geometry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E22F827B-4C28-414C-A222-F25642FD1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163" y="1068765"/>
            <a:ext cx="5337674" cy="34855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EE2471-8757-F047-A509-13BAD68873F6}"/>
              </a:ext>
            </a:extLst>
          </p:cNvPr>
          <p:cNvSpPr txBox="1"/>
          <p:nvPr/>
        </p:nvSpPr>
        <p:spPr>
          <a:xfrm>
            <a:off x="2096540" y="4605336"/>
            <a:ext cx="49509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1100" dirty="0">
                <a:hlinkClick r:id="rId5"/>
              </a:rPr>
              <a:t>Ninhyong Kim </a:t>
            </a:r>
            <a:r>
              <a:rPr lang="en-TW" sz="1100" dirty="0"/>
              <a:t>has been</a:t>
            </a:r>
            <a:r>
              <a:rPr lang="en-US" sz="1100" dirty="0"/>
              <a:t> a research professor of number theory at the University of Oxford and the head of their number theory research group.</a:t>
            </a:r>
            <a:r>
              <a:rPr lang="en-TW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5724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origin of </a:t>
            </a:r>
            <a:r>
              <a:rPr lang="en-US" dirty="0">
                <a:solidFill>
                  <a:srgbClr val="FF0000"/>
                </a:solidFill>
              </a:rPr>
              <a:t>Atomic Elements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146EF16-8988-3D48-999B-3A1A75FC3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944" y="1032234"/>
            <a:ext cx="5856111" cy="37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1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known set of </a:t>
            </a:r>
            <a:r>
              <a:rPr lang="en-US" dirty="0">
                <a:solidFill>
                  <a:srgbClr val="FF0000"/>
                </a:solidFill>
              </a:rPr>
              <a:t>Elementary Particles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929E489-FD8A-8D4C-87C9-67A89DC06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97" y="1525385"/>
            <a:ext cx="4137818" cy="2702018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758AD65E-B344-0543-B6D9-310B080C24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7287" y="1520005"/>
            <a:ext cx="4137818" cy="270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44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way </a:t>
            </a:r>
            <a:r>
              <a:rPr lang="en-US">
                <a:solidFill>
                  <a:schemeClr val="tx1"/>
                </a:solidFill>
              </a:rPr>
              <a:t>medical doctors </a:t>
            </a:r>
            <a:r>
              <a:rPr lang="en-US" dirty="0">
                <a:solidFill>
                  <a:schemeClr val="tx1"/>
                </a:solidFill>
              </a:rPr>
              <a:t>talks about </a:t>
            </a:r>
            <a:r>
              <a:rPr lang="en-US" dirty="0">
                <a:solidFill>
                  <a:srgbClr val="FF0000"/>
                </a:solidFill>
              </a:rPr>
              <a:t>Human Anatomy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11BDE97-576C-9C47-BC52-7407FA950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387" y="1132244"/>
            <a:ext cx="5701225" cy="372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55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mathematicians and musicians talks about </a:t>
            </a:r>
            <a:r>
              <a:rPr lang="en-US" dirty="0">
                <a:solidFill>
                  <a:srgbClr val="FF0000"/>
                </a:solidFill>
              </a:rPr>
              <a:t>Music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F8FF87-6DDE-5344-A1D2-0F4EDC1DF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804" y="1150208"/>
            <a:ext cx="2438168" cy="3781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B32C8B-22DB-714A-A7E1-1F06160D3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872" y="1150208"/>
            <a:ext cx="2438168" cy="378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67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Way to Get Internet Domain Name Service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AB7EFF63-FEA5-F448-9653-CEE0B0B2E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681" y="1147529"/>
            <a:ext cx="7018638" cy="332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4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NsM</a:t>
            </a:r>
            <a:r>
              <a:rPr lang="en" dirty="0"/>
              <a:t> in Loops and Recursion</a:t>
            </a:r>
            <a:endParaRPr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D8F681-F86F-8742-A184-4EA316E2951B}"/>
              </a:ext>
            </a:extLst>
          </p:cNvPr>
          <p:cNvGrpSpPr/>
          <p:nvPr/>
        </p:nvGrpSpPr>
        <p:grpSpPr>
          <a:xfrm>
            <a:off x="311700" y="1527949"/>
            <a:ext cx="3632583" cy="2824712"/>
            <a:chOff x="1557255" y="1073132"/>
            <a:chExt cx="6029489" cy="3907636"/>
          </a:xfrm>
        </p:grpSpPr>
        <p:pic>
          <p:nvPicPr>
            <p:cNvPr id="4" name="Picture 3">
              <a:hlinkClick r:id="rId3"/>
              <a:extLst>
                <a:ext uri="{FF2B5EF4-FFF2-40B4-BE49-F238E27FC236}">
                  <a16:creationId xmlns:a16="http://schemas.microsoft.com/office/drawing/2014/main" id="{D4AEE7C0-98B9-2245-85BD-905D3CC9F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7255" y="1073132"/>
              <a:ext cx="6029489" cy="3907636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7EF6784-6AA5-6342-8D3A-084304A782E2}"/>
                </a:ext>
              </a:extLst>
            </p:cNvPr>
            <p:cNvSpPr/>
            <p:nvPr/>
          </p:nvSpPr>
          <p:spPr>
            <a:xfrm>
              <a:off x="3332135" y="3700472"/>
              <a:ext cx="2355742" cy="41070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</p:grpSp>
      <p:pic>
        <p:nvPicPr>
          <p:cNvPr id="2" name="Picture 1">
            <a:hlinkClick r:id="rId5"/>
            <a:extLst>
              <a:ext uri="{FF2B5EF4-FFF2-40B4-BE49-F238E27FC236}">
                <a16:creationId xmlns:a16="http://schemas.microsoft.com/office/drawing/2014/main" id="{0E7B8D4E-0FE0-C14C-8279-63045100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527949"/>
            <a:ext cx="4367076" cy="283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55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Another Round at Recursion</a:t>
            </a:r>
            <a:endParaRPr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DB341D9-8D59-CA4B-9628-4B5895342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594" y="1527949"/>
            <a:ext cx="3927556" cy="2634717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BE64E155-3C13-7D4C-A79B-9D77F07F1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00" y="1527949"/>
            <a:ext cx="3927556" cy="263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54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1A9411-4187-B847-9AB9-6C0E6581A6A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600" dirty="0"/>
              <a:t>Content Themes for the semester</a:t>
            </a:r>
            <a:endParaRPr lang="en-TW" sz="3600" dirty="0"/>
          </a:p>
        </p:txBody>
      </p:sp>
      <p:sp>
        <p:nvSpPr>
          <p:cNvPr id="8" name="Google Shape;61;p14">
            <a:extLst>
              <a:ext uri="{FF2B5EF4-FFF2-40B4-BE49-F238E27FC236}">
                <a16:creationId xmlns:a16="http://schemas.microsoft.com/office/drawing/2014/main" id="{6C2EAA76-E3C6-C14C-B1F9-EDFB37112510}"/>
              </a:ext>
            </a:extLst>
          </p:cNvPr>
          <p:cNvSpPr txBox="1">
            <a:spLocks/>
          </p:cNvSpPr>
          <p:nvPr/>
        </p:nvSpPr>
        <p:spPr>
          <a:xfrm>
            <a:off x="436840" y="1074789"/>
            <a:ext cx="4260300" cy="378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200" dirty="0"/>
              <a:t>Overview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Namespace Management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Biology, Physics, Math, Code is Law, and Society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Story Telling, Functions/Metaphors/Analogies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200" dirty="0"/>
              <a:t>Writing, Accounting, Historical Data and Temporal Reasoning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Knowledge Representation in Wiki and Files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Recursion and Continuation (DevOps/CICD)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>
                <a:solidFill>
                  <a:srgbClr val="FF0000"/>
                </a:solidFill>
              </a:rPr>
              <a:t>Midterm Reports by Students</a:t>
            </a:r>
          </a:p>
        </p:txBody>
      </p:sp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9229F69E-B2DD-304D-BDA7-8FD83E7B3AC1}"/>
              </a:ext>
            </a:extLst>
          </p:cNvPr>
          <p:cNvSpPr txBox="1">
            <a:spLocks/>
          </p:cNvSpPr>
          <p:nvPr/>
        </p:nvSpPr>
        <p:spPr>
          <a:xfrm>
            <a:off x="4822279" y="1943100"/>
            <a:ext cx="4045200" cy="311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 startAt="9"/>
            </a:pPr>
            <a:r>
              <a:rPr lang="en-US" sz="1200" dirty="0"/>
              <a:t>Cybernetics (Control and Communication)</a:t>
            </a:r>
          </a:p>
          <a:p>
            <a:pPr>
              <a:buFont typeface="+mj-lt"/>
              <a:buAutoNum type="arabicPeriod" startAt="9"/>
            </a:pPr>
            <a:endParaRPr lang="en-US" sz="1200" dirty="0"/>
          </a:p>
          <a:p>
            <a:pPr>
              <a:buFont typeface="+mj-lt"/>
              <a:buAutoNum type="arabicPeriod" startAt="9"/>
            </a:pPr>
            <a:r>
              <a:rPr lang="en-US" sz="1200" dirty="0"/>
              <a:t>Smart City and Internet of Things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Artificial Intelligence and its Social Impacts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Arts/Skills/Human Talents in the Digital Era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Student proposed Application Topics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sz="1200" dirty="0"/>
              <a:t>Rehearsal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altLang="zh-TW" sz="1200" dirty="0">
                <a:solidFill>
                  <a:srgbClr val="FF0000"/>
                </a:solidFill>
              </a:rPr>
              <a:t>Final Reports and Celebration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FED76-4013-E642-B94C-FBCE0ADC0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91" y="849184"/>
            <a:ext cx="8035618" cy="361672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272501F-DEC3-2A4B-A983-5861F5217CFC}"/>
              </a:ext>
            </a:extLst>
          </p:cNvPr>
          <p:cNvSpPr/>
          <p:nvPr/>
        </p:nvSpPr>
        <p:spPr>
          <a:xfrm>
            <a:off x="4668601" y="3675969"/>
            <a:ext cx="2662642" cy="462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72941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Allow consciousness the freedom to exist in the minds of the beholders and Self-Governed BSM contracts"/>
          <p:cNvSpPr txBox="1">
            <a:spLocks noGrp="1"/>
          </p:cNvSpPr>
          <p:nvPr>
            <p:ph type="title"/>
          </p:nvPr>
        </p:nvSpPr>
        <p:spPr>
          <a:xfrm>
            <a:off x="353378" y="192882"/>
            <a:ext cx="8151495" cy="946309"/>
          </a:xfrm>
          <a:prstGeom prst="rect">
            <a:avLst/>
          </a:prstGeom>
        </p:spPr>
        <p:txBody>
          <a:bodyPr>
            <a:noAutofit/>
          </a:bodyPr>
          <a:lstStyle>
            <a:lvl1pPr defTabSz="667385">
              <a:defRPr sz="1750"/>
            </a:lvl1pPr>
          </a:lstStyle>
          <a:p>
            <a:pPr algn="ctr"/>
            <a:r>
              <a:rPr lang="en-US" sz="3200" dirty="0"/>
              <a:t>Lecture Outline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788CAF-B277-2945-8D19-BDF2EF3225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E33EC-1C0A-7949-95A9-39B3029DB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524"/>
            <a:ext cx="9144000" cy="318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53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Arts and Sciences of </a:t>
            </a:r>
            <a:r>
              <a:rPr lang="en" dirty="0" err="1"/>
              <a:t>NsM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308008"/>
            <a:ext cx="3837000" cy="483549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History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Patterns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Trust-worthy Names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94348" y="3321123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Namespace management is the Cognitive Foundation</a:t>
            </a:r>
            <a:r>
              <a:rPr lang="en-US" sz="1600" dirty="0">
                <a:latin typeface="Arial Rounded MT Bold" panose="020F0704030504030204" pitchFamily="34" charset="77"/>
              </a:rPr>
              <a:t>.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7A42DA96-5E96-A84E-842F-2B1FC66EAD0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91" y="1668337"/>
            <a:ext cx="3911313" cy="184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77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gave birth to Cognitive Abilities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- Laozi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61942" y="3669624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F566B5-4445-3C46-B166-21BCB1E724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943" y="1135760"/>
            <a:ext cx="3859906" cy="2442560"/>
          </a:xfrm>
          <a:prstGeom prst="rect">
            <a:avLst/>
          </a:prstGeom>
        </p:spPr>
      </p:pic>
      <p:pic>
        <p:nvPicPr>
          <p:cNvPr id="1026" name="Picture 2" descr="John 1:1 – Does this Bible verse prove Jesus is God? - The Outlaw Bible  Student">
            <a:hlinkClick r:id="rId4"/>
            <a:extLst>
              <a:ext uri="{FF2B5EF4-FFF2-40B4-BE49-F238E27FC236}">
                <a16:creationId xmlns:a16="http://schemas.microsoft.com/office/drawing/2014/main" id="{53AFCD23-6F63-EB44-9ECB-EEA16B715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7797" y="1673894"/>
            <a:ext cx="3390597" cy="319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981FD7C-185E-4F4D-A77E-173CFF433FB9}"/>
              </a:ext>
            </a:extLst>
          </p:cNvPr>
          <p:cNvSpPr/>
          <p:nvPr/>
        </p:nvSpPr>
        <p:spPr>
          <a:xfrm>
            <a:off x="877824" y="2741057"/>
            <a:ext cx="3364992" cy="6897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70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History of True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DA4D1-A762-1641-9D39-D943AA3FD2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2500" y="1088168"/>
            <a:ext cx="5300792" cy="3438772"/>
          </a:xfrm>
          <a:prstGeom prst="rect">
            <a:avLst/>
          </a:prstGeom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2DA04C63-2C08-3D45-A762-A21C244FEBE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39" y="1017725"/>
            <a:ext cx="1113907" cy="3199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AAB6C5-A86F-F042-BA6D-D1D72948BE1A}"/>
              </a:ext>
            </a:extLst>
          </p:cNvPr>
          <p:cNvSpPr txBox="1"/>
          <p:nvPr/>
        </p:nvSpPr>
        <p:spPr>
          <a:xfrm>
            <a:off x="0" y="4287220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/>
              <a:t>How Gods are forgotten: </a:t>
            </a:r>
          </a:p>
          <a:p>
            <a:pPr algn="ctr"/>
            <a:r>
              <a:rPr lang="en-US" sz="800" dirty="0">
                <a:hlinkClick r:id="rId4"/>
              </a:rPr>
              <a:t>https://youtu.be/xgyMY9w7-ew?t=278</a:t>
            </a:r>
            <a:endParaRPr lang="en-US" sz="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EB15A7-DBD6-C347-933F-13B4FF2904C5}"/>
              </a:ext>
            </a:extLst>
          </p:cNvPr>
          <p:cNvSpPr/>
          <p:nvPr/>
        </p:nvSpPr>
        <p:spPr>
          <a:xfrm>
            <a:off x="4699250" y="1501542"/>
            <a:ext cx="806597" cy="18769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EC0C3682-EA8E-F140-9905-F04ECB5922A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3915" y="2461324"/>
            <a:ext cx="2698754" cy="11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78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Meaning of being True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5E8FEB53-E4DF-3B42-BFE6-C18F6DCC0E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496" y="1305626"/>
            <a:ext cx="4426502" cy="2805638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5AFB400-458B-E041-86E8-E4B0D06839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1305626"/>
            <a:ext cx="4426505" cy="28056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EFF70B-834E-8E45-9674-68DEC59DDC7E}"/>
              </a:ext>
            </a:extLst>
          </p:cNvPr>
          <p:cNvSpPr txBox="1"/>
          <p:nvPr/>
        </p:nvSpPr>
        <p:spPr>
          <a:xfrm>
            <a:off x="2075962" y="4305770"/>
            <a:ext cx="4992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Russel once said: “Mathematicians’ job is about classifiying.”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1151029" y="4654162"/>
            <a:ext cx="6841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Mathematics is the art of giving the same name to different things.</a:t>
            </a:r>
            <a:r>
              <a:rPr lang="en-US" baseline="30000" dirty="0">
                <a:hlinkClick r:id="rId7"/>
              </a:rPr>
              <a:t>[10]</a:t>
            </a:r>
            <a:r>
              <a:rPr lang="en-US" dirty="0"/>
              <a:t> </a:t>
            </a:r>
            <a:r>
              <a:rPr lang="en-US" dirty="0">
                <a:hlinkClick r:id="rId8" tooltip="Henri Poincaré"/>
              </a:rPr>
              <a:t>Henri Poincaré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04229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Necessity of Named abstractions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6069614-EE9D-104A-8C72-61EFECBB86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1644" y="1673894"/>
            <a:ext cx="3917011" cy="24827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90897E-14FC-ED48-8A91-0609F323A3A8}"/>
              </a:ext>
            </a:extLst>
          </p:cNvPr>
          <p:cNvSpPr txBox="1"/>
          <p:nvPr/>
        </p:nvSpPr>
        <p:spPr>
          <a:xfrm>
            <a:off x="1735326" y="4600106"/>
            <a:ext cx="5673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Through abstraction, only compute truth within the domain of interest!</a:t>
            </a:r>
          </a:p>
          <a:p>
            <a:pPr algn="ctr"/>
            <a:r>
              <a:rPr lang="en-TW" dirty="0"/>
              <a:t>So that it can by pass the </a:t>
            </a:r>
            <a:r>
              <a:rPr lang="en-TW" b="1" dirty="0">
                <a:solidFill>
                  <a:srgbClr val="FF0000"/>
                </a:solidFill>
              </a:rPr>
              <a:t>Halting Problem</a:t>
            </a:r>
            <a:r>
              <a:rPr lang="en-TW" dirty="0"/>
              <a:t>.</a:t>
            </a:r>
          </a:p>
        </p:txBody>
      </p:sp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77F455C9-753D-3F4F-BF02-C221484FCE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783" y="1673894"/>
            <a:ext cx="3000574" cy="248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14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to Think Mathematically?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EFF70B-834E-8E45-9674-68DEC59DDC7E}"/>
              </a:ext>
            </a:extLst>
          </p:cNvPr>
          <p:cNvSpPr txBox="1"/>
          <p:nvPr/>
        </p:nvSpPr>
        <p:spPr>
          <a:xfrm>
            <a:off x="2075962" y="4305770"/>
            <a:ext cx="4992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Russel once said: “Mathematicians’ job is about classifiying.”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1151029" y="4654162"/>
            <a:ext cx="6841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Mathematics is the art of giving the same name to different things.</a:t>
            </a:r>
            <a:r>
              <a:rPr lang="en-US" baseline="30000" dirty="0">
                <a:hlinkClick r:id="rId3"/>
              </a:rPr>
              <a:t>[10]</a:t>
            </a:r>
            <a:r>
              <a:rPr lang="en-US" dirty="0"/>
              <a:t> </a:t>
            </a:r>
            <a:r>
              <a:rPr lang="en-US" dirty="0">
                <a:hlinkClick r:id="rId4" tooltip="Henri Poincaré"/>
              </a:rPr>
              <a:t>Henri Poincaré</a:t>
            </a:r>
            <a:endParaRPr lang="en-TW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5B100B-F1E5-454F-82C4-F6E5BCCF1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731" y="987045"/>
            <a:ext cx="5756534" cy="364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35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True Name defined by Wikipedia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64107437-0F05-3642-812D-2F9BBE15142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843" y="1176356"/>
            <a:ext cx="8304314" cy="327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721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Intensive and Extensive Properties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652575E8-B95C-DF4F-BA37-8E4DD3470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619" y="1017725"/>
            <a:ext cx="5954762" cy="385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275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Labels, Linguistics, and Cognitive Science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5122" name="Picture 2" descr="Where Mathematics Comes From.jpg">
            <a:hlinkClick r:id="rId3"/>
            <a:extLst>
              <a:ext uri="{FF2B5EF4-FFF2-40B4-BE49-F238E27FC236}">
                <a16:creationId xmlns:a16="http://schemas.microsoft.com/office/drawing/2014/main" id="{9D044BFE-E268-BE4C-8C98-0CD446AE3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3823" y="1179895"/>
            <a:ext cx="2767755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omen, Fire, and Dangerous Things: What Categories Reveal about the Mind">
            <a:hlinkClick r:id="rId5"/>
            <a:extLst>
              <a:ext uri="{FF2B5EF4-FFF2-40B4-BE49-F238E27FC236}">
                <a16:creationId xmlns:a16="http://schemas.microsoft.com/office/drawing/2014/main" id="{72637C38-2A3D-1A41-8E8C-D8F47E8E7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188" y="1179895"/>
            <a:ext cx="2478018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etaphors We Live By">
            <a:hlinkClick r:id="rId7"/>
            <a:extLst>
              <a:ext uri="{FF2B5EF4-FFF2-40B4-BE49-F238E27FC236}">
                <a16:creationId xmlns:a16="http://schemas.microsoft.com/office/drawing/2014/main" id="{E1741D3A-DCF2-4442-8701-2DAAAFCCB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7498" y="1179895"/>
            <a:ext cx="2184148" cy="346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5F9EA7-837D-C84B-9B73-33ABEFF74EB7}"/>
              </a:ext>
            </a:extLst>
          </p:cNvPr>
          <p:cNvSpPr txBox="1"/>
          <p:nvPr/>
        </p:nvSpPr>
        <p:spPr>
          <a:xfrm>
            <a:off x="2848611" y="4724757"/>
            <a:ext cx="344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</a:t>
            </a:r>
            <a:r>
              <a:rPr lang="en-US" dirty="0">
                <a:hlinkClick r:id="rId9"/>
              </a:rPr>
              <a:t>https://</a:t>
            </a:r>
            <a:r>
              <a:rPr lang="en-US" dirty="0" err="1">
                <a:hlinkClick r:id="rId9"/>
              </a:rPr>
              <a:t>georgelakoff.com</a:t>
            </a:r>
            <a:r>
              <a:rPr lang="en-US" dirty="0">
                <a:hlinkClick r:id="rId9"/>
              </a:rPr>
              <a:t>/</a:t>
            </a:r>
            <a:endParaRPr lang="en-US" dirty="0"/>
          </a:p>
        </p:txBody>
      </p:sp>
      <p:pic>
        <p:nvPicPr>
          <p:cNvPr id="5128" name="Picture 8" descr="Philosophy in the Flesh">
            <a:hlinkClick r:id="rId10"/>
            <a:extLst>
              <a:ext uri="{FF2B5EF4-FFF2-40B4-BE49-F238E27FC236}">
                <a16:creationId xmlns:a16="http://schemas.microsoft.com/office/drawing/2014/main" id="{D616D8B2-807F-C543-9FC9-0D7475E2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6433" y="570154"/>
            <a:ext cx="1336956" cy="16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398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67612" y="1154699"/>
            <a:ext cx="4045200" cy="3415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Abstract Specification</a:t>
            </a:r>
            <a:endParaRPr sz="1800"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2224006"/>
            <a:ext cx="3837000" cy="2766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" name="Google Shape;72;p16">
            <a:extLst>
              <a:ext uri="{FF2B5EF4-FFF2-40B4-BE49-F238E27FC236}">
                <a16:creationId xmlns:a16="http://schemas.microsoft.com/office/drawing/2014/main" id="{F8F76BCB-FF10-E949-817B-BA9134D68BFA}"/>
              </a:ext>
            </a:extLst>
          </p:cNvPr>
          <p:cNvSpPr txBox="1">
            <a:spLocks/>
          </p:cNvSpPr>
          <p:nvPr/>
        </p:nvSpPr>
        <p:spPr>
          <a:xfrm>
            <a:off x="4682177" y="517007"/>
            <a:ext cx="4045200" cy="17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Concrete Implementation</a:t>
            </a:r>
          </a:p>
        </p:txBody>
      </p:sp>
      <p:sp>
        <p:nvSpPr>
          <p:cNvPr id="11" name="Google Shape;72;p16">
            <a:extLst>
              <a:ext uri="{FF2B5EF4-FFF2-40B4-BE49-F238E27FC236}">
                <a16:creationId xmlns:a16="http://schemas.microsoft.com/office/drawing/2014/main" id="{38136BA9-C5AA-8C48-B2F3-C064D4B6C3FC}"/>
              </a:ext>
            </a:extLst>
          </p:cNvPr>
          <p:cNvSpPr txBox="1">
            <a:spLocks/>
          </p:cNvSpPr>
          <p:nvPr/>
        </p:nvSpPr>
        <p:spPr>
          <a:xfrm>
            <a:off x="2659577" y="243231"/>
            <a:ext cx="4045200" cy="63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Logic Model</a:t>
            </a:r>
          </a:p>
        </p:txBody>
      </p:sp>
      <p:sp>
        <p:nvSpPr>
          <p:cNvPr id="12" name="Google Shape;72;p16">
            <a:extLst>
              <a:ext uri="{FF2B5EF4-FFF2-40B4-BE49-F238E27FC236}">
                <a16:creationId xmlns:a16="http://schemas.microsoft.com/office/drawing/2014/main" id="{C8526483-D688-704A-91EB-3F96A42F4062}"/>
              </a:ext>
            </a:extLst>
          </p:cNvPr>
          <p:cNvSpPr txBox="1">
            <a:spLocks/>
          </p:cNvSpPr>
          <p:nvPr/>
        </p:nvSpPr>
        <p:spPr>
          <a:xfrm>
            <a:off x="2659576" y="326527"/>
            <a:ext cx="4045200" cy="6369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Logic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DD56A4-54BD-514B-AC56-C8E9237E4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576" y="174910"/>
            <a:ext cx="1912423" cy="871840"/>
          </a:xfrm>
          <a:prstGeom prst="rect">
            <a:avLst/>
          </a:prstGeom>
        </p:spPr>
      </p:pic>
      <p:sp>
        <p:nvSpPr>
          <p:cNvPr id="13" name="Google Shape;73;p16">
            <a:extLst>
              <a:ext uri="{FF2B5EF4-FFF2-40B4-BE49-F238E27FC236}">
                <a16:creationId xmlns:a16="http://schemas.microsoft.com/office/drawing/2014/main" id="{5249A2E3-BD2F-D642-AC51-FE3163A5C0F2}"/>
              </a:ext>
            </a:extLst>
          </p:cNvPr>
          <p:cNvSpPr txBox="1">
            <a:spLocks/>
          </p:cNvSpPr>
          <p:nvPr/>
        </p:nvSpPr>
        <p:spPr>
          <a:xfrm>
            <a:off x="4737063" y="1751687"/>
            <a:ext cx="4284095" cy="2984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bg1"/>
                </a:solidFill>
              </a:rPr>
              <a:t>Output:</a:t>
            </a:r>
            <a:r>
              <a:rPr lang="en-US" dirty="0">
                <a:solidFill>
                  <a:schemeClr val="bg1"/>
                </a:solidFill>
              </a:rPr>
              <a:t> An operational model for collective cognition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bg1"/>
                </a:solidFill>
              </a:rPr>
              <a:t>Process:</a:t>
            </a:r>
            <a:r>
              <a:rPr lang="en-US" dirty="0">
                <a:solidFill>
                  <a:schemeClr val="bg1"/>
                </a:solidFill>
              </a:rPr>
              <a:t> Data Transformation activities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bg1"/>
                </a:solidFill>
              </a:rPr>
              <a:t>Input: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Theories on Recursive structures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Fundamental “bridging” analogies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Industrial practices at work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5E269B-E6C4-8F4A-93EE-5EF3EFB34DBC}"/>
              </a:ext>
            </a:extLst>
          </p:cNvPr>
          <p:cNvSpPr/>
          <p:nvPr/>
        </p:nvSpPr>
        <p:spPr>
          <a:xfrm>
            <a:off x="329865" y="4779300"/>
            <a:ext cx="8484269" cy="320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Boundary Conditions: This lecture requiries reader to related and compare multiple fields of concepts</a:t>
            </a:r>
          </a:p>
        </p:txBody>
      </p:sp>
      <p:sp>
        <p:nvSpPr>
          <p:cNvPr id="15" name="Google Shape;73;p16">
            <a:extLst>
              <a:ext uri="{FF2B5EF4-FFF2-40B4-BE49-F238E27FC236}">
                <a16:creationId xmlns:a16="http://schemas.microsoft.com/office/drawing/2014/main" id="{D73842FB-7A63-6844-90B8-166D4B035FBD}"/>
              </a:ext>
            </a:extLst>
          </p:cNvPr>
          <p:cNvSpPr txBox="1">
            <a:spLocks/>
          </p:cNvSpPr>
          <p:nvPr/>
        </p:nvSpPr>
        <p:spPr>
          <a:xfrm>
            <a:off x="287906" y="1751687"/>
            <a:ext cx="4284094" cy="339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tx1"/>
                </a:solidFill>
              </a:rPr>
              <a:t>Context:</a:t>
            </a:r>
            <a:r>
              <a:rPr lang="en-US" dirty="0">
                <a:solidFill>
                  <a:schemeClr val="tx1"/>
                </a:solidFill>
              </a:rPr>
              <a:t> Named Cognitive activities can be Computed at Scale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tx1"/>
                </a:solidFill>
              </a:rPr>
              <a:t>Goal:</a:t>
            </a:r>
            <a:r>
              <a:rPr lang="en-US" dirty="0">
                <a:solidFill>
                  <a:schemeClr val="tx1"/>
                </a:solidFill>
              </a:rPr>
              <a:t> Explain the computing process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tx1"/>
                </a:solidFill>
              </a:rPr>
              <a:t>Criteria: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Consistent nomenclatures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Minimize cognitive complexity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Relate to societal practices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129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expressive power of Names (labels)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049" name="Picture 1" descr="George Lakoff.jpg">
            <a:extLst>
              <a:ext uri="{FF2B5EF4-FFF2-40B4-BE49-F238E27FC236}">
                <a16:creationId xmlns:a16="http://schemas.microsoft.com/office/drawing/2014/main" id="{ADC89DB8-E0B9-A24D-8EDB-8B682D730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106906"/>
            <a:ext cx="2292134" cy="15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AE514A-A1D5-2748-A7CD-184199F0C6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800" y="1017723"/>
            <a:ext cx="2798771" cy="4002653"/>
          </a:xfrm>
          <a:prstGeom prst="rect">
            <a:avLst/>
          </a:prstGeom>
        </p:spPr>
      </p:pic>
      <p:pic>
        <p:nvPicPr>
          <p:cNvPr id="13" name="Picture 2" descr="Where Mathematics Comes From.jpg">
            <a:hlinkClick r:id="rId5"/>
            <a:extLst>
              <a:ext uri="{FF2B5EF4-FFF2-40B4-BE49-F238E27FC236}">
                <a16:creationId xmlns:a16="http://schemas.microsoft.com/office/drawing/2014/main" id="{5A9E3F83-77F1-134C-B655-15A6F2710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199" y="2720887"/>
            <a:ext cx="1887118" cy="235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9FF95E-2770-184C-B81A-9D3953D8630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224" y="1017723"/>
            <a:ext cx="2793144" cy="4002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4A43C6-5AE0-1D42-AADF-5A2F0665AA25}"/>
              </a:ext>
            </a:extLst>
          </p:cNvPr>
          <p:cNvSpPr txBox="1"/>
          <p:nvPr/>
        </p:nvSpPr>
        <p:spPr>
          <a:xfrm>
            <a:off x="584771" y="2269315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Prof. George Lakoff</a:t>
            </a:r>
          </a:p>
        </p:txBody>
      </p:sp>
    </p:spTree>
    <p:extLst>
      <p:ext uri="{BB962C8B-B14F-4D97-AF65-F5344CB8AC3E}">
        <p14:creationId xmlns:p14="http://schemas.microsoft.com/office/powerpoint/2010/main" val="24153376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Categories are Containers of cognitive concepts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3DEC34-068B-844D-94D4-DF729DB1B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39" y="1520005"/>
            <a:ext cx="8008521" cy="296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383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Patterns of Categories/Classification of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396081" cy="3416400"/>
          </a:xfrm>
        </p:spPr>
        <p:txBody>
          <a:bodyPr/>
          <a:lstStyle/>
          <a:p>
            <a:r>
              <a:rPr lang="en-US" dirty="0"/>
              <a:t>Grounded Ideas:</a:t>
            </a:r>
          </a:p>
          <a:p>
            <a:pPr lvl="1"/>
            <a:r>
              <a:rPr lang="en-US" dirty="0"/>
              <a:t>Adding (+): including objects into a collection</a:t>
            </a:r>
          </a:p>
          <a:p>
            <a:pPr lvl="1"/>
            <a:r>
              <a:rPr lang="en-US" dirty="0"/>
              <a:t>Subtraction (-): taking objects away from the collection</a:t>
            </a:r>
          </a:p>
          <a:p>
            <a:pPr lvl="1"/>
            <a:r>
              <a:rPr lang="en-US" dirty="0"/>
              <a:t>Sets: containers of elements</a:t>
            </a:r>
          </a:p>
          <a:p>
            <a:pPr lvl="1"/>
            <a:endParaRPr lang="en-US" dirty="0"/>
          </a:p>
          <a:p>
            <a:r>
              <a:rPr lang="en-US" dirty="0"/>
              <a:t>Abstract Ideas:</a:t>
            </a:r>
          </a:p>
          <a:p>
            <a:pPr lvl="1"/>
            <a:r>
              <a:rPr lang="en-US" dirty="0"/>
              <a:t>Numbers as points on a line</a:t>
            </a:r>
          </a:p>
          <a:p>
            <a:pPr lvl="1"/>
            <a:r>
              <a:rPr lang="en-US" dirty="0"/>
              <a:t>Geometrical figures as algebraic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 dirty="0"/>
          </a:p>
        </p:txBody>
      </p:sp>
      <p:pic>
        <p:nvPicPr>
          <p:cNvPr id="10241" name="Picture 1" descr="https://mathsmadeeasy.co.uk/wp-content/uploads/2020/09/Adding-and-subtracting-vectors.png">
            <a:hlinkClick r:id="rId2"/>
            <a:extLst>
              <a:ext uri="{FF2B5EF4-FFF2-40B4-BE49-F238E27FC236}">
                <a16:creationId xmlns:a16="http://schemas.microsoft.com/office/drawing/2014/main" id="{FD3241A2-4F6D-674D-86AE-921C06790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5675" y="1241659"/>
            <a:ext cx="2321677" cy="370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732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Combine Operands/Operations as constructed names?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A8BE1-3314-4F40-9797-47E7B27A1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64" y="1233358"/>
            <a:ext cx="4163965" cy="35251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CFAA87-5A22-7142-B837-4773061593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4666" y="1233358"/>
            <a:ext cx="2869174" cy="3672311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1EFC4C29-465D-984E-9169-90CBEDB376B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5652" y="1214918"/>
            <a:ext cx="1726648" cy="364785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AAAA7326-8559-4147-99D1-A396D43F11A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3474" y="1598143"/>
            <a:ext cx="810366" cy="8693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8F2B0F-9598-C844-8F72-19A4BD0A1001}"/>
              </a:ext>
            </a:extLst>
          </p:cNvPr>
          <p:cNvSpPr txBox="1"/>
          <p:nvPr/>
        </p:nvSpPr>
        <p:spPr>
          <a:xfrm>
            <a:off x="7863840" y="179533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Cayley Table</a:t>
            </a:r>
          </a:p>
        </p:txBody>
      </p:sp>
    </p:spTree>
    <p:extLst>
      <p:ext uri="{BB962C8B-B14F-4D97-AF65-F5344CB8AC3E}">
        <p14:creationId xmlns:p14="http://schemas.microsoft.com/office/powerpoint/2010/main" val="1330099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 as Generalized Metaphors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11266" name="Picture 2" descr="Hofstadter Fluid Concepts.jpg">
            <a:hlinkClick r:id="rId3"/>
            <a:extLst>
              <a:ext uri="{FF2B5EF4-FFF2-40B4-BE49-F238E27FC236}">
                <a16:creationId xmlns:a16="http://schemas.microsoft.com/office/drawing/2014/main" id="{60875272-3BF5-5345-A503-EF6A0AD4B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401" y="1121678"/>
            <a:ext cx="3054297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5AC1C-7344-F847-94A7-9E9A2947A7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5891" y="1121678"/>
            <a:ext cx="5200857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411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properties of being </a:t>
            </a:r>
            <a:r>
              <a:rPr lang="en-US" dirty="0">
                <a:solidFill>
                  <a:srgbClr val="FF0000"/>
                </a:solidFill>
              </a:rPr>
              <a:t>Trust-worthy</a:t>
            </a:r>
            <a:r>
              <a:rPr lang="en-US" dirty="0">
                <a:solidFill>
                  <a:schemeClr val="tx1"/>
                </a:solidFill>
              </a:rPr>
              <a:t> name schemes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C472897-0CFA-9747-8EBA-2493647E9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366117"/>
            <a:ext cx="2998828" cy="3202758"/>
          </a:xfrm>
        </p:spPr>
        <p:txBody>
          <a:bodyPr/>
          <a:lstStyle/>
          <a:p>
            <a:r>
              <a:rPr lang="en-US" dirty="0"/>
              <a:t>Soundness:</a:t>
            </a:r>
          </a:p>
          <a:p>
            <a:pPr lvl="1"/>
            <a:r>
              <a:rPr lang="en-US" dirty="0"/>
              <a:t>All names refer to at least one legal entity</a:t>
            </a:r>
          </a:p>
          <a:p>
            <a:endParaRPr lang="en-US" dirty="0"/>
          </a:p>
          <a:p>
            <a:r>
              <a:rPr lang="en-US" dirty="0"/>
              <a:t>Completeness:</a:t>
            </a:r>
          </a:p>
          <a:p>
            <a:pPr lvl="1"/>
            <a:r>
              <a:rPr lang="en-US" dirty="0"/>
              <a:t>All legal entities must all have at least one name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803658E-CA27-D04E-AD02-97F75963997A}"/>
              </a:ext>
            </a:extLst>
          </p:cNvPr>
          <p:cNvSpPr txBox="1">
            <a:spLocks/>
          </p:cNvSpPr>
          <p:nvPr/>
        </p:nvSpPr>
        <p:spPr>
          <a:xfrm>
            <a:off x="3450693" y="1366117"/>
            <a:ext cx="5521771" cy="3312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/>
              <a:t>Controlled Access Rights</a:t>
            </a:r>
          </a:p>
          <a:p>
            <a:pPr lvl="1"/>
            <a:r>
              <a:rPr lang="en-US" sz="1200" dirty="0"/>
              <a:t>Non-repudiation:</a:t>
            </a:r>
          </a:p>
          <a:p>
            <a:pPr lvl="2"/>
            <a:r>
              <a:rPr lang="en-US" sz="800" dirty="0"/>
              <a:t>Every name only points to one unique legal entity </a:t>
            </a:r>
            <a:endParaRPr lang="en-US" sz="1000" dirty="0"/>
          </a:p>
          <a:p>
            <a:pPr lvl="1"/>
            <a:r>
              <a:rPr lang="en-US" sz="1200" dirty="0"/>
              <a:t>Tamper-Proof:</a:t>
            </a:r>
          </a:p>
          <a:p>
            <a:pPr lvl="2"/>
            <a:r>
              <a:rPr lang="en-US" sz="900" dirty="0"/>
              <a:t>Authorized entities can make changes</a:t>
            </a:r>
          </a:p>
          <a:p>
            <a:pPr lvl="2"/>
            <a:r>
              <a:rPr lang="en-US" sz="900" dirty="0"/>
              <a:t>Any change to the name system must become public knowledge</a:t>
            </a:r>
          </a:p>
          <a:p>
            <a:endParaRPr lang="en-US" sz="1200" dirty="0"/>
          </a:p>
          <a:p>
            <a:r>
              <a:rPr lang="en-US" sz="1200" dirty="0"/>
              <a:t>Time-based:</a:t>
            </a:r>
          </a:p>
          <a:p>
            <a:pPr lvl="1"/>
            <a:r>
              <a:rPr lang="en-US" sz="1050" dirty="0"/>
              <a:t>All name changes should be time-stamped by one coherent clock</a:t>
            </a:r>
          </a:p>
        </p:txBody>
      </p:sp>
      <p:pic>
        <p:nvPicPr>
          <p:cNvPr id="2050" name="Picture 2" descr="Clock icon Shopping icon Time is money icon, Wall Clock, Circle, Symbol, Logo, Home Accessories, Furniture, Interior Design png">
            <a:extLst>
              <a:ext uri="{FF2B5EF4-FFF2-40B4-BE49-F238E27FC236}">
                <a16:creationId xmlns:a16="http://schemas.microsoft.com/office/drawing/2014/main" id="{D8349732-4972-4D47-A8E9-026C0AFDF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9094" y="3656079"/>
            <a:ext cx="487236" cy="48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Account Management PX">
            <a:extLst>
              <a:ext uri="{FF2B5EF4-FFF2-40B4-BE49-F238E27FC236}">
                <a16:creationId xmlns:a16="http://schemas.microsoft.com/office/drawing/2014/main" id="{B72B64E5-1F9C-5247-873A-ED5F7C95E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7896" y="1017725"/>
            <a:ext cx="1137421" cy="113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72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D81D695B-3713-A24A-B2FA-A784F6A0466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6364" y="1242323"/>
            <a:ext cx="2756537" cy="371005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sz="2000" dirty="0"/>
              <a:t>“Mathematics is the art of giving the same </a:t>
            </a:r>
            <a:r>
              <a:rPr lang="en-TW" sz="2000" dirty="0">
                <a:solidFill>
                  <a:srgbClr val="FF0000"/>
                </a:solidFill>
              </a:rPr>
              <a:t>name</a:t>
            </a:r>
            <a:r>
              <a:rPr lang="en-TW" sz="2000" dirty="0"/>
              <a:t> to different things!”</a:t>
            </a:r>
            <a:br>
              <a:rPr lang="en-TW" sz="2000" dirty="0"/>
            </a:br>
            <a:r>
              <a:rPr lang="en-TW" sz="2000" dirty="0"/>
              <a:t>					- Henry Poincare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6D6D14-68F2-C148-A98B-EB0B3151CC6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927" y="2050461"/>
            <a:ext cx="1743658" cy="2753909"/>
          </a:xfrm>
          <a:prstGeom prst="rect">
            <a:avLst/>
          </a:prstGeom>
        </p:spPr>
      </p:pic>
      <p:pic>
        <p:nvPicPr>
          <p:cNvPr id="14" name="Picture 13">
            <a:hlinkClick r:id="rId6"/>
            <a:extLst>
              <a:ext uri="{FF2B5EF4-FFF2-40B4-BE49-F238E27FC236}">
                <a16:creationId xmlns:a16="http://schemas.microsoft.com/office/drawing/2014/main" id="{05FC83C7-6AE2-AA4F-9E8A-CE4836C3FA7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3261" y="2050462"/>
            <a:ext cx="1940932" cy="274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481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NsM</a:t>
            </a:r>
            <a:r>
              <a:rPr lang="en" dirty="0"/>
              <a:t> at Scale!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350008"/>
            <a:ext cx="3837000" cy="339024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Relations on the Web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URL: Universal Resource Locator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Universal Data Formats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501085"/>
            <a:ext cx="3837000" cy="1369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Physical Objects connected through Namespaces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E9BEF-D682-FD46-8F7F-008F25AC3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95" y="1518057"/>
            <a:ext cx="22479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429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on the Global Scale</a:t>
            </a:r>
            <a:br>
              <a:rPr lang="en-US" sz="2000" dirty="0"/>
            </a:b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893749" y="4405139"/>
            <a:ext cx="7356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Berners-Lee called his vision for the web “utopian.” </a:t>
            </a:r>
          </a:p>
          <a:p>
            <a:pPr algn="ctr"/>
            <a:r>
              <a:rPr lang="en-US" dirty="0"/>
              <a:t>He wanted it to be a place where </a:t>
            </a:r>
            <a:r>
              <a:rPr lang="en-US" dirty="0">
                <a:solidFill>
                  <a:srgbClr val="FF0000"/>
                </a:solidFill>
              </a:rPr>
              <a:t>all people </a:t>
            </a:r>
            <a:r>
              <a:rPr lang="en-US" dirty="0"/>
              <a:t>had access to the best information at </a:t>
            </a:r>
            <a:r>
              <a:rPr lang="en-US" dirty="0">
                <a:solidFill>
                  <a:srgbClr val="FF0000"/>
                </a:solidFill>
              </a:rPr>
              <a:t>any time</a:t>
            </a:r>
            <a:r>
              <a:rPr lang="en-US" dirty="0"/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DECBE4-A019-D048-81A4-34BBE800EF54}"/>
              </a:ext>
            </a:extLst>
          </p:cNvPr>
          <p:cNvGrpSpPr/>
          <p:nvPr/>
        </p:nvGrpSpPr>
        <p:grpSpPr>
          <a:xfrm>
            <a:off x="118141" y="1333157"/>
            <a:ext cx="3885313" cy="2849992"/>
            <a:chOff x="244956" y="1286436"/>
            <a:chExt cx="3885313" cy="2849992"/>
          </a:xfrm>
        </p:grpSpPr>
        <p:pic>
          <p:nvPicPr>
            <p:cNvPr id="5122" name="Picture 2" descr="Screen-shot of the first line-mode browser">
              <a:hlinkClick r:id="rId3"/>
              <a:extLst>
                <a:ext uri="{FF2B5EF4-FFF2-40B4-BE49-F238E27FC236}">
                  <a16:creationId xmlns:a16="http://schemas.microsoft.com/office/drawing/2014/main" id="{D2C48B35-1A6B-1049-A6B1-6154F66D1E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956" y="1286436"/>
              <a:ext cx="3885313" cy="2849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37B4AC-6346-E94D-A4D8-B5E3A0EE8538}"/>
                </a:ext>
              </a:extLst>
            </p:cNvPr>
            <p:cNvSpPr/>
            <p:nvPr/>
          </p:nvSpPr>
          <p:spPr>
            <a:xfrm>
              <a:off x="460538" y="3023525"/>
              <a:ext cx="614050" cy="2202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23" name="Picture 3" descr="Tim Berners-Lee...">
            <a:hlinkClick r:id="rId5"/>
            <a:extLst>
              <a:ext uri="{FF2B5EF4-FFF2-40B4-BE49-F238E27FC236}">
                <a16:creationId xmlns:a16="http://schemas.microsoft.com/office/drawing/2014/main" id="{6DF0E750-A230-814F-A0D2-8BAF210B5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9036" y="1333157"/>
            <a:ext cx="4261671" cy="284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48D9B60A-61B9-6948-8652-95BC49834E3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2187" y="3708386"/>
            <a:ext cx="3279623" cy="696753"/>
          </a:xfrm>
          <a:prstGeom prst="rect">
            <a:avLst/>
          </a:prstGeom>
        </p:spPr>
      </p:pic>
      <p:pic>
        <p:nvPicPr>
          <p:cNvPr id="5125" name="Picture 5" descr="info.cern.ch logo">
            <a:hlinkClick r:id="rId9"/>
            <a:extLst>
              <a:ext uri="{FF2B5EF4-FFF2-40B4-BE49-F238E27FC236}">
                <a16:creationId xmlns:a16="http://schemas.microsoft.com/office/drawing/2014/main" id="{21141C53-BCF9-184A-9CA1-AC1BE315D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8192" y="921391"/>
            <a:ext cx="1498230" cy="37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11"/>
            <a:extLst>
              <a:ext uri="{FF2B5EF4-FFF2-40B4-BE49-F238E27FC236}">
                <a16:creationId xmlns:a16="http://schemas.microsoft.com/office/drawing/2014/main" id="{DB608177-937F-5140-81E5-F5316C75FD0A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9810" y="2280869"/>
            <a:ext cx="1951484" cy="84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3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6A3789DD-7E49-3747-B8F9-59A8DCFC657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3782" y="1090225"/>
            <a:ext cx="5186705" cy="2960313"/>
          </a:xfrm>
          <a:prstGeom prst="rect">
            <a:avLst/>
          </a:prstGeom>
        </p:spPr>
      </p:pic>
      <p:pic>
        <p:nvPicPr>
          <p:cNvPr id="6146" name="Picture 2" descr="1988_bundledThe life and times of Stephen Wolfram. 1988: Mathematica is bundled on every NeXT computer...">
            <a:extLst>
              <a:ext uri="{FF2B5EF4-FFF2-40B4-BE49-F238E27FC236}">
                <a16:creationId xmlns:a16="http://schemas.microsoft.com/office/drawing/2014/main" id="{43CE23A7-F717-2049-8718-C6449261F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408" y="1239715"/>
            <a:ext cx="3347204" cy="266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The origin and the Future of the “Web”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361564" y="4405139"/>
            <a:ext cx="8420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Theodore Gray</a:t>
            </a:r>
            <a:r>
              <a:rPr lang="en-US" dirty="0"/>
              <a:t> created an Editable Interface for Computable Documents. </a:t>
            </a:r>
          </a:p>
          <a:p>
            <a:pPr algn="ctr"/>
            <a:r>
              <a:rPr lang="en-US" dirty="0"/>
              <a:t>The technology is based on Mathematica, and was bundled with </a:t>
            </a:r>
            <a:r>
              <a:rPr lang="en-US" dirty="0">
                <a:hlinkClick r:id="rId7"/>
              </a:rPr>
              <a:t>NeXT computers</a:t>
            </a:r>
            <a:r>
              <a:rPr lang="en-US" dirty="0"/>
              <a:t> used by </a:t>
            </a:r>
            <a:r>
              <a:rPr lang="en-US" dirty="0">
                <a:hlinkClick r:id="rId8"/>
              </a:rPr>
              <a:t>Berners-Lee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73C2BE-C2D9-3646-BD5F-0E36AF93507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7591" y="2492008"/>
            <a:ext cx="2004709" cy="1913131"/>
          </a:xfrm>
          <a:prstGeom prst="rect">
            <a:avLst/>
          </a:prstGeom>
        </p:spPr>
      </p:pic>
      <p:pic>
        <p:nvPicPr>
          <p:cNvPr id="7" name="Picture 6">
            <a:hlinkClick r:id="rId10"/>
            <a:extLst>
              <a:ext uri="{FF2B5EF4-FFF2-40B4-BE49-F238E27FC236}">
                <a16:creationId xmlns:a16="http://schemas.microsoft.com/office/drawing/2014/main" id="{E64E5BFB-6878-8C4D-B4C0-BDF6E6755EB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7" y="2241797"/>
            <a:ext cx="2616199" cy="1012005"/>
          </a:xfrm>
          <a:prstGeom prst="rect">
            <a:avLst/>
          </a:prstGeom>
        </p:spPr>
      </p:pic>
      <p:pic>
        <p:nvPicPr>
          <p:cNvPr id="10" name="Picture 9">
            <a:hlinkClick r:id="rId12"/>
            <a:extLst>
              <a:ext uri="{FF2B5EF4-FFF2-40B4-BE49-F238E27FC236}">
                <a16:creationId xmlns:a16="http://schemas.microsoft.com/office/drawing/2014/main" id="{D04F4473-062D-ED47-B997-9CEAE92D6677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6" y="3479474"/>
            <a:ext cx="2616199" cy="7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88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Computational Operations on Paper</a:t>
            </a:r>
            <a:endParaRPr dirty="0"/>
          </a:p>
        </p:txBody>
      </p:sp>
      <p:pic>
        <p:nvPicPr>
          <p:cNvPr id="16387" name="Picture 3">
            <a:hlinkClick r:id="rId3"/>
            <a:extLst>
              <a:ext uri="{FF2B5EF4-FFF2-40B4-BE49-F238E27FC236}">
                <a16:creationId xmlns:a16="http://schemas.microsoft.com/office/drawing/2014/main" id="{2CF58CC7-0DDD-C34D-B53A-492394A77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84430" y="1365250"/>
            <a:ext cx="2775139" cy="297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\varphi ">
            <a:extLst>
              <a:ext uri="{FF2B5EF4-FFF2-40B4-BE49-F238E27FC236}">
                <a16:creationId xmlns:a16="http://schemas.microsoft.com/office/drawing/2014/main" id="{71D0C389-FF24-6646-AD43-08D6D275B0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470900" y="465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W"/>
          </a:p>
        </p:txBody>
      </p:sp>
      <p:sp>
        <p:nvSpPr>
          <p:cNvPr id="6" name="AutoShape 7" descr="h">
            <a:extLst>
              <a:ext uri="{FF2B5EF4-FFF2-40B4-BE49-F238E27FC236}">
                <a16:creationId xmlns:a16="http://schemas.microsoft.com/office/drawing/2014/main" id="{C213ACFD-8664-AE4C-85B3-EBC2205AC6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39275" y="465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W"/>
          </a:p>
        </p:txBody>
      </p:sp>
      <p:sp>
        <p:nvSpPr>
          <p:cNvPr id="7" name="AutoShape 8" descr="{\displaystyle {\tilde {h}}}">
            <a:extLst>
              <a:ext uri="{FF2B5EF4-FFF2-40B4-BE49-F238E27FC236}">
                <a16:creationId xmlns:a16="http://schemas.microsoft.com/office/drawing/2014/main" id="{75905BC2-32C1-1C47-9199-6BF5BE816E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147550" y="465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W"/>
          </a:p>
        </p:txBody>
      </p:sp>
      <p:sp>
        <p:nvSpPr>
          <p:cNvPr id="8" name="AutoShape 9" descr="V\otimes W">
            <a:extLst>
              <a:ext uri="{FF2B5EF4-FFF2-40B4-BE49-F238E27FC236}">
                <a16:creationId xmlns:a16="http://schemas.microsoft.com/office/drawing/2014/main" id="{15EF09CC-C2CE-3F4B-A329-62B617148E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57800" y="7540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W"/>
          </a:p>
        </p:txBody>
      </p:sp>
      <p:sp>
        <p:nvSpPr>
          <p:cNvPr id="9" name="AutoShape 10" descr="{\displaystyle \varphi :V\times W\to V\otimes W}">
            <a:extLst>
              <a:ext uri="{FF2B5EF4-FFF2-40B4-BE49-F238E27FC236}">
                <a16:creationId xmlns:a16="http://schemas.microsoft.com/office/drawing/2014/main" id="{C9E75FB7-88E0-204C-82F1-7B6C768C7B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070975" y="7540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W"/>
          </a:p>
        </p:txBody>
      </p:sp>
      <p:sp>
        <p:nvSpPr>
          <p:cNvPr id="10" name="AutoShape 11" descr="\varphi ">
            <a:extLst>
              <a:ext uri="{FF2B5EF4-FFF2-40B4-BE49-F238E27FC236}">
                <a16:creationId xmlns:a16="http://schemas.microsoft.com/office/drawing/2014/main" id="{87142221-42A6-074B-BA32-AF07F9DE7F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403550" y="7540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W"/>
          </a:p>
        </p:txBody>
      </p:sp>
      <p:sp>
        <p:nvSpPr>
          <p:cNvPr id="11" name="AutoShape 12" descr="V\times W">
            <a:extLst>
              <a:ext uri="{FF2B5EF4-FFF2-40B4-BE49-F238E27FC236}">
                <a16:creationId xmlns:a16="http://schemas.microsoft.com/office/drawing/2014/main" id="{52E260EA-A1CF-EA42-A1AF-328603E24A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864425" y="7540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TW"/>
          </a:p>
        </p:txBody>
      </p:sp>
      <p:pic>
        <p:nvPicPr>
          <p:cNvPr id="13" name="Picture 12">
            <a:hlinkClick r:id="rId5"/>
            <a:extLst>
              <a:ext uri="{FF2B5EF4-FFF2-40B4-BE49-F238E27FC236}">
                <a16:creationId xmlns:a16="http://schemas.microsoft.com/office/drawing/2014/main" id="{AEDD98A3-5345-AD4F-9982-09F04768D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694" y="1365250"/>
            <a:ext cx="1841500" cy="2413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DBCA53-7DD8-904E-AB00-51940ED36807}"/>
              </a:ext>
            </a:extLst>
          </p:cNvPr>
          <p:cNvSpPr txBox="1"/>
          <p:nvPr/>
        </p:nvSpPr>
        <p:spPr>
          <a:xfrm>
            <a:off x="699694" y="3980275"/>
            <a:ext cx="16941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/>
              <a:t>A way to perform multiplication using matrix layout </a:t>
            </a:r>
            <a:r>
              <a:rPr lang="en-US" dirty="0"/>
              <a:t>in </a:t>
            </a:r>
            <a:r>
              <a:rPr lang="en-US" dirty="0" err="1">
                <a:hlinkClick r:id="rId5"/>
              </a:rPr>
              <a:t>Pacioli’s</a:t>
            </a:r>
            <a:r>
              <a:rPr lang="en-US" dirty="0">
                <a:hlinkClick r:id="rId5"/>
              </a:rPr>
              <a:t> book</a:t>
            </a:r>
            <a:r>
              <a:rPr lang="en-US" dirty="0"/>
              <a:t>.</a:t>
            </a:r>
            <a:endParaRPr lang="en-TW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6909E24-4B4D-5C4F-9903-0BF712CA87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2" name="Picture 1">
            <a:hlinkClick r:id="rId7"/>
            <a:extLst>
              <a:ext uri="{FF2B5EF4-FFF2-40B4-BE49-F238E27FC236}">
                <a16:creationId xmlns:a16="http://schemas.microsoft.com/office/drawing/2014/main" id="{7904A888-51AC-3B43-81E5-8406F4C75A0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2673" y="2960893"/>
            <a:ext cx="2472742" cy="1717469"/>
          </a:xfrm>
          <a:prstGeom prst="rect">
            <a:avLst/>
          </a:prstGeom>
        </p:spPr>
      </p:pic>
      <p:pic>
        <p:nvPicPr>
          <p:cNvPr id="3" name="Picture 2">
            <a:hlinkClick r:id="rId7"/>
            <a:extLst>
              <a:ext uri="{FF2B5EF4-FFF2-40B4-BE49-F238E27FC236}">
                <a16:creationId xmlns:a16="http://schemas.microsoft.com/office/drawing/2014/main" id="{F5E6C94E-4D61-E544-8914-A147700EEE0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0848" y="985037"/>
            <a:ext cx="2511452" cy="15598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84876C-D131-0343-B1EC-E9974DB4346A}"/>
              </a:ext>
            </a:extLst>
          </p:cNvPr>
          <p:cNvSpPr txBox="1"/>
          <p:nvPr/>
        </p:nvSpPr>
        <p:spPr>
          <a:xfrm>
            <a:off x="6327702" y="2571750"/>
            <a:ext cx="2542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7"/>
              </a:rPr>
              <a:t>https://</a:t>
            </a:r>
            <a:r>
              <a:rPr lang="en-US" dirty="0" err="1">
                <a:hlinkClick r:id="rId7"/>
              </a:rPr>
              <a:t>youtu.be</a:t>
            </a:r>
            <a:r>
              <a:rPr lang="en-US" dirty="0">
                <a:hlinkClick r:id="rId7"/>
              </a:rPr>
              <a:t>/uNjxe8ShM-8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481862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with Open AI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1863566" y="4588943"/>
            <a:ext cx="5416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 “open” Artificial Intelligence resource that is available for “free”.</a:t>
            </a:r>
          </a:p>
          <a:p>
            <a:pPr algn="ctr"/>
            <a:r>
              <a:rPr lang="en-US" dirty="0"/>
              <a:t>It will do your software development work for you for free, too.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BF8F5FB8-44B0-1E40-B806-D65995C8A6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602" y="1540933"/>
            <a:ext cx="4576016" cy="2340986"/>
          </a:xfrm>
          <a:prstGeom prst="rect">
            <a:avLst/>
          </a:prstGeom>
        </p:spPr>
      </p:pic>
      <p:pic>
        <p:nvPicPr>
          <p:cNvPr id="7170" name="Picture 2" descr="Sam Altman TechCrunch SF 2019 Day 2 Oct 3 (cropped).jpg">
            <a:hlinkClick r:id="rId5"/>
            <a:extLst>
              <a:ext uri="{FF2B5EF4-FFF2-40B4-BE49-F238E27FC236}">
                <a16:creationId xmlns:a16="http://schemas.microsoft.com/office/drawing/2014/main" id="{4B752303-E4B9-B444-924B-D611C3F30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2782" y="1743015"/>
            <a:ext cx="1904397" cy="198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PT-3 vs Human Brain - YouTube">
            <a:hlinkClick r:id="rId7"/>
            <a:extLst>
              <a:ext uri="{FF2B5EF4-FFF2-40B4-BE49-F238E27FC236}">
                <a16:creationId xmlns:a16="http://schemas.microsoft.com/office/drawing/2014/main" id="{D9EF7590-3792-CD45-BEBB-943062EBF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540933"/>
            <a:ext cx="4018844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CBAED4AD-AD71-1E4A-9F58-886AA687B20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750" y="3615175"/>
            <a:ext cx="1482499" cy="97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030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 and Tools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204487"/>
            <a:ext cx="3837000" cy="321468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MediaWiki as a Tool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Data in MediaWiki/Wikipedia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Templates and Categories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2826211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TW" dirty="0">
                <a:latin typeface="Arial Rounded MT Bold" panose="020F0704030504030204" pitchFamily="34" charset="77"/>
              </a:rPr>
              <a:t>Structures and Strategies in Namespace Management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2A5F36-30F2-4E4E-9432-C51FE968B3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959" y="1313522"/>
            <a:ext cx="1547619" cy="1582118"/>
          </a:xfrm>
          <a:prstGeom prst="rect">
            <a:avLst/>
          </a:prstGeom>
        </p:spPr>
      </p:pic>
      <p:pic>
        <p:nvPicPr>
          <p:cNvPr id="1028" name="Picture 4">
            <a:hlinkClick r:id="rId4"/>
            <a:extLst>
              <a:ext uri="{FF2B5EF4-FFF2-40B4-BE49-F238E27FC236}">
                <a16:creationId xmlns:a16="http://schemas.microsoft.com/office/drawing/2014/main" id="{BE783BAB-3036-8246-89C4-282DF1167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9946" y="1637895"/>
            <a:ext cx="762360" cy="93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7026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FC88-2FFB-A249-BEB0-5395C5C39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Time and Trust-worthiness in NsM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32C74-7209-2947-BDCC-F997114E7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All Name Spaces should share a universal “clock”</a:t>
            </a:r>
          </a:p>
          <a:p>
            <a:pPr lvl="1"/>
            <a:r>
              <a:rPr lang="en-TW" dirty="0"/>
              <a:t>The common “Historical-Trail” (time-based) of Name Spaces</a:t>
            </a:r>
          </a:p>
          <a:p>
            <a:pPr lvl="1"/>
            <a:r>
              <a:rPr lang="en-TW" dirty="0"/>
              <a:t>So that the time-stamps would offer hints to cross-check “causal” consistency</a:t>
            </a:r>
          </a:p>
          <a:p>
            <a:r>
              <a:rPr lang="en-TW" dirty="0"/>
              <a:t>Name Spaces should be extensible</a:t>
            </a:r>
          </a:p>
          <a:p>
            <a:pPr lvl="1"/>
            <a:r>
              <a:rPr lang="en-TW" dirty="0"/>
              <a:t>It should follow one consistent naming convention for easy referencing</a:t>
            </a:r>
          </a:p>
          <a:p>
            <a:pPr lvl="2"/>
            <a:r>
              <a:rPr lang="en-TW" dirty="0"/>
              <a:t>Kuhn’s Cycle provides a Generative/Cyclic Model</a:t>
            </a:r>
          </a:p>
          <a:p>
            <a:r>
              <a:rPr lang="en-TW" dirty="0"/>
              <a:t>Name Space Authentication should be scalable and distributed</a:t>
            </a:r>
          </a:p>
          <a:p>
            <a:pPr lvl="1"/>
            <a:r>
              <a:rPr lang="en-TW" dirty="0"/>
              <a:t>Existing mechanisms for authenticated name registration, i.e. Domain Name Services (DNS).</a:t>
            </a:r>
          </a:p>
          <a:p>
            <a:endParaRPr lang="en-TW" dirty="0"/>
          </a:p>
          <a:p>
            <a:endParaRPr lang="en-TW" dirty="0"/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AC13-F06F-F246-A559-2AA835A5B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000907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Trust-worthy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1654457" y="4367574"/>
            <a:ext cx="4762522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hlinkClick r:id="rId3"/>
              </a:rPr>
              <a:t>Being More Trustworthy: The Basics</a:t>
            </a:r>
            <a:endParaRPr lang="en-US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Rachel </a:t>
            </a:r>
            <a:r>
              <a:rPr lang="en-US" dirty="0" err="1"/>
              <a:t>Botsman</a:t>
            </a:r>
            <a:r>
              <a:rPr lang="en-US" dirty="0"/>
              <a:t>, Jan 14, 2019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07CD5D1-15B9-C64F-ABE5-F8F98C4BE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218" y="1152854"/>
            <a:ext cx="4445000" cy="25654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2B529AF-9F8B-EE4A-9EC0-5DD97DB2D63B}"/>
              </a:ext>
            </a:extLst>
          </p:cNvPr>
          <p:cNvSpPr txBox="1">
            <a:spLocks/>
          </p:cNvSpPr>
          <p:nvPr/>
        </p:nvSpPr>
        <p:spPr>
          <a:xfrm>
            <a:off x="239362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Competence: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What </a:t>
            </a:r>
            <a:r>
              <a:rPr lang="en-TW" sz="900" dirty="0"/>
              <a:t>can you deliver?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Reliability: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Success rate</a:t>
            </a:r>
            <a:r>
              <a:rPr lang="en-TW" sz="900" dirty="0"/>
              <a:t> of delivery?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13A974A-827C-8043-913D-39A756DD2A6B}"/>
              </a:ext>
            </a:extLst>
          </p:cNvPr>
          <p:cNvSpPr txBox="1">
            <a:spLocks/>
          </p:cNvSpPr>
          <p:nvPr/>
        </p:nvSpPr>
        <p:spPr>
          <a:xfrm>
            <a:off x="6707947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Integirty: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Will you ever cheat me</a:t>
            </a:r>
            <a:r>
              <a:rPr lang="en-TW" sz="900" dirty="0"/>
              <a:t>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Empathy: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Are you on my side</a:t>
            </a:r>
            <a:r>
              <a:rPr lang="en-TW" sz="9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500018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Authenticated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758379" y="4399556"/>
            <a:ext cx="6554679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Digital Authentication - the basics</a:t>
            </a:r>
            <a:endParaRPr lang="en-US" sz="1800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Dawn M. Turner (guest) on 01. August 2016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80D65D7E-FA5F-5E45-9C96-9F6796045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378" y="1210345"/>
            <a:ext cx="5107243" cy="310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011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Public-Private Key </a:t>
            </a:r>
            <a:r>
              <a:rPr lang="en" dirty="0" err="1"/>
              <a:t>NsM</a:t>
            </a:r>
            <a:r>
              <a:rPr lang="en" dirty="0"/>
              <a:t> Infrastructures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3479002" y="4583018"/>
            <a:ext cx="3565079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What is Private Key Infrastructure?</a:t>
            </a:r>
            <a:endParaRPr lang="en-US" sz="18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7A8C551-8A4A-C849-B389-3F4317A1C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510" y="1210345"/>
            <a:ext cx="4406064" cy="3148570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8946E981-FF6F-DC46-ACED-7C7A92A037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731" y="2373253"/>
            <a:ext cx="2609567" cy="1252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E22927-782D-274B-BE6A-B6DE59AD74BA}"/>
              </a:ext>
            </a:extLst>
          </p:cNvPr>
          <p:cNvSpPr txBox="1"/>
          <p:nvPr/>
        </p:nvSpPr>
        <p:spPr>
          <a:xfrm>
            <a:off x="520356" y="1530189"/>
            <a:ext cx="2132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paper that changed </a:t>
            </a:r>
          </a:p>
          <a:p>
            <a:pPr algn="ctr"/>
            <a:r>
              <a:rPr lang="en-US" dirty="0"/>
              <a:t>the direction of </a:t>
            </a:r>
            <a:r>
              <a:rPr lang="en-US" dirty="0" err="1"/>
              <a:t>NsM</a:t>
            </a:r>
            <a:r>
              <a:rPr lang="en-US" dirty="0"/>
              <a:t>!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5471644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Naming your Learning Actions</a:t>
            </a:r>
            <a:endParaRPr lang="en-TW" sz="20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A2851F-80BF-7348-9CD5-FC00BB618A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49" y="825977"/>
            <a:ext cx="3386218" cy="4036277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3163B098-4B66-B144-B6D7-089844AA95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4266" y="2861418"/>
            <a:ext cx="3227819" cy="2000836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69B6ADA5-57EB-1B46-A57F-3FE1E14A1AC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0143" y="951962"/>
            <a:ext cx="2535658" cy="17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104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Operational Concerns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13491"/>
            <a:ext cx="3837000" cy="2905684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latin typeface="Arial Rounded MT Bold" panose="020F0704030504030204" pitchFamily="34" charset="77"/>
              </a:rPr>
              <a:t>Access Rights</a:t>
            </a:r>
          </a:p>
          <a:p>
            <a:pPr>
              <a:buFont typeface="+mj-lt"/>
              <a:buAutoNum type="arabicPeriod"/>
            </a:pP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Editorial Decisions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Process Management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591814" y="3648988"/>
            <a:ext cx="3837000" cy="770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Production Workflow of </a:t>
            </a:r>
          </a:p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Namespace Management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454C7B2-8C34-6444-9E9E-A0083129AD8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710" y="1677404"/>
            <a:ext cx="3835142" cy="19321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39994C-34C0-F642-A1A8-47149EB4FD7F}"/>
              </a:ext>
            </a:extLst>
          </p:cNvPr>
          <p:cNvSpPr txBox="1"/>
          <p:nvPr/>
        </p:nvSpPr>
        <p:spPr>
          <a:xfrm>
            <a:off x="1126384" y="3478078"/>
            <a:ext cx="270779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I</a:t>
            </a:r>
            <a:r>
              <a:rPr lang="en-TW" sz="500" dirty="0"/>
              <a:t>mage source: </a:t>
            </a:r>
            <a:r>
              <a:rPr lang="en-US" sz="500" dirty="0">
                <a:hlinkClick r:id="rId3"/>
              </a:rPr>
              <a:t>https://</a:t>
            </a:r>
            <a:r>
              <a:rPr lang="en-US" sz="500" dirty="0" err="1">
                <a:hlinkClick r:id="rId3"/>
              </a:rPr>
              <a:t>www.keeprunning.io</a:t>
            </a:r>
            <a:r>
              <a:rPr lang="en-US" sz="500" dirty="0">
                <a:hlinkClick r:id="rId3"/>
              </a:rPr>
              <a:t>/2019/09/24/workload-identity-config-connector/</a:t>
            </a:r>
            <a:endParaRPr lang="en-TW" sz="500" dirty="0"/>
          </a:p>
        </p:txBody>
      </p:sp>
      <p:pic>
        <p:nvPicPr>
          <p:cNvPr id="8" name="Picture 3" descr="Account Management PX">
            <a:extLst>
              <a:ext uri="{FF2B5EF4-FFF2-40B4-BE49-F238E27FC236}">
                <a16:creationId xmlns:a16="http://schemas.microsoft.com/office/drawing/2014/main" id="{FBF54912-D6EB-AF46-BECD-27C9FEEBC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1782" y="2056794"/>
            <a:ext cx="883605" cy="88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4770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Access Rights and Secure Workflow</a:t>
            </a:r>
            <a:endParaRPr dirty="0"/>
          </a:p>
        </p:txBody>
      </p:sp>
      <p:pic>
        <p:nvPicPr>
          <p:cNvPr id="1026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4B5F5B8F-6D83-0A43-925E-AA03573BF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20612" y="674339"/>
            <a:ext cx="6702775" cy="43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Paladion Corporation Website </a:t>
            </a:r>
            <a:r>
              <a:rPr lang="en-US" sz="1050" dirty="0">
                <a:solidFill>
                  <a:schemeClr val="tx1"/>
                </a:solidFill>
              </a:rPr>
              <a:t>Image  source: </a:t>
            </a:r>
            <a:r>
              <a:rPr lang="en-US" sz="1050" dirty="0">
                <a:solidFill>
                  <a:srgbClr val="FFFFFF"/>
                </a:solidFill>
                <a:hlinkClick r:id="rId4"/>
              </a:rPr>
              <a:t>https://www.paladion.net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D9EDE-9127-A447-8E01-8D7762700193}"/>
              </a:ext>
            </a:extLst>
          </p:cNvPr>
          <p:cNvSpPr txBox="1"/>
          <p:nvPr/>
        </p:nvSpPr>
        <p:spPr>
          <a:xfrm>
            <a:off x="3627669" y="4315350"/>
            <a:ext cx="1888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779394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E4472FCC-BB78-1942-9732-B3F4B49C0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093" y="873792"/>
            <a:ext cx="6153811" cy="413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92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Glossary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Terms related to Name Space Management:</a:t>
            </a:r>
          </a:p>
          <a:p>
            <a:pPr lvl="1"/>
            <a:r>
              <a:rPr lang="en-US" dirty="0"/>
              <a:t>Ontology</a:t>
            </a:r>
            <a:r>
              <a:rPr lang="en-US" altLang="zh-CN" dirty="0"/>
              <a:t>/</a:t>
            </a:r>
            <a:r>
              <a:rPr lang="zh-TW" altLang="en-US" dirty="0"/>
              <a:t>本体论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the philosophical study of being.  (Wikipedia)</a:t>
            </a:r>
            <a:endParaRPr lang="en-US" dirty="0"/>
          </a:p>
          <a:p>
            <a:pPr lvl="1"/>
            <a:r>
              <a:rPr lang="en-US" dirty="0"/>
              <a:t>Epistemology/</a:t>
            </a:r>
            <a:r>
              <a:rPr lang="en-US" dirty="0" err="1"/>
              <a:t>知识论</a:t>
            </a:r>
            <a:r>
              <a:rPr lang="en-US" altLang="zh-CN" dirty="0"/>
              <a:t>: </a:t>
            </a:r>
            <a:r>
              <a:rPr lang="en-US" dirty="0">
                <a:hlinkClick r:id="rId3"/>
              </a:rPr>
              <a:t>a theory of knowledge, (Standord Philosophy Encyclopedia)</a:t>
            </a:r>
            <a:r>
              <a:rPr lang="zh-CN" altLang="en-US" dirty="0"/>
              <a:t> </a:t>
            </a:r>
            <a:endParaRPr lang="en-US" dirty="0"/>
          </a:p>
          <a:p>
            <a:pPr lvl="1"/>
            <a:r>
              <a:rPr lang="en-US" dirty="0"/>
              <a:t>Universal Resource Locator/Indicator(URL/URI) : </a:t>
            </a:r>
            <a:r>
              <a:rPr lang="en-US" dirty="0">
                <a:hlinkClick r:id="rId4"/>
              </a:rPr>
              <a:t>a string representing global resources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NsM</a:t>
            </a:r>
            <a:r>
              <a:rPr lang="en-US" dirty="0"/>
              <a:t> related Ideas:</a:t>
            </a:r>
          </a:p>
          <a:p>
            <a:pPr lvl="1"/>
            <a:r>
              <a:rPr lang="en-US" dirty="0"/>
              <a:t>CAP Theorem: Consistency, Availability, and Performance face contentious tradeoffs.</a:t>
            </a:r>
          </a:p>
          <a:p>
            <a:pPr lvl="1"/>
            <a:r>
              <a:rPr lang="en-US" dirty="0"/>
              <a:t>System properties: Correctness = Liveness * Safety, Trust-worthy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361803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Model of Collective Cognitive Processes 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1162FD-A45D-624A-9064-7D45DA264C8F}"/>
              </a:ext>
            </a:extLst>
          </p:cNvPr>
          <p:cNvGraphicFramePr/>
          <p:nvPr/>
        </p:nvGraphicFramePr>
        <p:xfrm>
          <a:off x="1524000" y="1108884"/>
          <a:ext cx="6096000" cy="387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947CEC9-FF7B-C74B-B560-26CB43B01F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6998" y="1157880"/>
            <a:ext cx="480695" cy="479517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0CF64831-302A-524D-864A-7422CEB7D67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3457" y="1072147"/>
            <a:ext cx="1345147" cy="21191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A2054-BB18-3342-A398-F50E661F209D}"/>
              </a:ext>
            </a:extLst>
          </p:cNvPr>
          <p:cNvSpPr txBox="1"/>
          <p:nvPr/>
        </p:nvSpPr>
        <p:spPr>
          <a:xfrm>
            <a:off x="234558" y="2339882"/>
            <a:ext cx="201683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Three Asynchronous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Clocks in their respective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</a:t>
            </a: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ommunities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2CF8FE2-0032-A848-AFC6-CC668E415E48}"/>
              </a:ext>
            </a:extLst>
          </p:cNvPr>
          <p:cNvGraphicFramePr/>
          <p:nvPr/>
        </p:nvGraphicFramePr>
        <p:xfrm>
          <a:off x="521677" y="3396364"/>
          <a:ext cx="2454354" cy="1747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8B53B07-D7A3-7E4A-8F73-089BBEECB8EF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305" y="1085866"/>
            <a:ext cx="801771" cy="869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110C4F-3C27-A94F-BEBB-2A9A9C5E2374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50" y="965368"/>
            <a:ext cx="750003" cy="1200543"/>
          </a:xfrm>
          <a:prstGeom prst="rect">
            <a:avLst/>
          </a:prstGeom>
        </p:spPr>
      </p:pic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0EFE693D-AEC4-2F4A-948E-2E0452354BE4}"/>
              </a:ext>
            </a:extLst>
          </p:cNvPr>
          <p:cNvSpPr/>
          <p:nvPr/>
        </p:nvSpPr>
        <p:spPr>
          <a:xfrm rot="19407760">
            <a:off x="455421" y="3918708"/>
            <a:ext cx="307789" cy="801280"/>
          </a:xfrm>
          <a:prstGeom prst="curvedRightArrow">
            <a:avLst>
              <a:gd name="adj1" fmla="val 25000"/>
              <a:gd name="adj2" fmla="val 50000"/>
              <a:gd name="adj3" fmla="val 4318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8E26C-8B41-0A40-B15B-E0A200BE9F1D}"/>
              </a:ext>
            </a:extLst>
          </p:cNvPr>
          <p:cNvSpPr txBox="1"/>
          <p:nvPr/>
        </p:nvSpPr>
        <p:spPr>
          <a:xfrm>
            <a:off x="-73230" y="3647976"/>
            <a:ext cx="1169061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s</a:t>
            </a:r>
            <a:r>
              <a:rPr kumimoji="0" lang="en-TW" sz="6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6FFE2F-1DB3-2549-91AF-8D28B460D71B}"/>
              </a:ext>
            </a:extLst>
          </p:cNvPr>
          <p:cNvGraphicFramePr/>
          <p:nvPr/>
        </p:nvGraphicFramePr>
        <p:xfrm>
          <a:off x="6640448" y="3826598"/>
          <a:ext cx="1264597" cy="128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14" name="Picture 13">
            <a:hlinkClick r:id="rId22"/>
            <a:extLst>
              <a:ext uri="{FF2B5EF4-FFF2-40B4-BE49-F238E27FC236}">
                <a16:creationId xmlns:a16="http://schemas.microsoft.com/office/drawing/2014/main" id="{3601CFF8-71FF-8C40-A876-4567AC2611F5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1455" y="1084763"/>
            <a:ext cx="1381150" cy="2119169"/>
          </a:xfrm>
          <a:prstGeom prst="rect">
            <a:avLst/>
          </a:prstGeom>
        </p:spPr>
      </p:pic>
      <p:pic>
        <p:nvPicPr>
          <p:cNvPr id="1026" name="Picture 2">
            <a:hlinkClick r:id="rId24"/>
            <a:extLst>
              <a:ext uri="{FF2B5EF4-FFF2-40B4-BE49-F238E27FC236}">
                <a16:creationId xmlns:a16="http://schemas.microsoft.com/office/drawing/2014/main" id="{CA2BFFA9-D9C7-0C45-B8C4-DF666EF03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9203" y="2716038"/>
            <a:ext cx="1402222" cy="9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525048-3F2D-D649-9DA3-A76A25DAE5C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4758" y="1192707"/>
            <a:ext cx="457254" cy="474191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24D7394-1CE8-9B4D-9317-FD7DA5A2CF83}"/>
              </a:ext>
            </a:extLst>
          </p:cNvPr>
          <p:cNvGraphicFramePr/>
          <p:nvPr/>
        </p:nvGraphicFramePr>
        <p:xfrm>
          <a:off x="4145415" y="1113514"/>
          <a:ext cx="813525" cy="612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71B07D0-00BD-5141-8F78-0E22DEB2D178}"/>
              </a:ext>
            </a:extLst>
          </p:cNvPr>
          <p:cNvSpPr txBox="1"/>
          <p:nvPr/>
        </p:nvSpPr>
        <p:spPr>
          <a:xfrm>
            <a:off x="5335896" y="4758527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0FF83-3ADF-B84B-95C5-29DFF8E41829}"/>
              </a:ext>
            </a:extLst>
          </p:cNvPr>
          <p:cNvSpPr txBox="1"/>
          <p:nvPr/>
        </p:nvSpPr>
        <p:spPr>
          <a:xfrm>
            <a:off x="1971021" y="4766156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E63FB7-1C64-8D44-8037-7E8B11B3390C}"/>
              </a:ext>
            </a:extLst>
          </p:cNvPr>
          <p:cNvSpPr txBox="1"/>
          <p:nvPr/>
        </p:nvSpPr>
        <p:spPr>
          <a:xfrm>
            <a:off x="3676777" y="1609503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D0BCC1-289C-8446-8F5F-1AF641250E63}"/>
              </a:ext>
            </a:extLst>
          </p:cNvPr>
          <p:cNvSpPr txBox="1"/>
          <p:nvPr/>
        </p:nvSpPr>
        <p:spPr>
          <a:xfrm>
            <a:off x="2359933" y="3765844"/>
            <a:ext cx="1781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(Artists/Creative Projects)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9F726-E637-774B-9E89-197BFEF8A2F1}"/>
              </a:ext>
            </a:extLst>
          </p:cNvPr>
          <p:cNvSpPr txBox="1"/>
          <p:nvPr/>
        </p:nvSpPr>
        <p:spPr>
          <a:xfrm>
            <a:off x="5347918" y="3765844"/>
            <a:ext cx="18678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(Administrators/Witnesses)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5BA788-9430-0F49-BBA8-30374489686F}"/>
              </a:ext>
            </a:extLst>
          </p:cNvPr>
          <p:cNvSpPr txBox="1"/>
          <p:nvPr/>
        </p:nvSpPr>
        <p:spPr>
          <a:xfrm>
            <a:off x="3922875" y="933713"/>
            <a:ext cx="1388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(students/teachers)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6565D-978A-764C-B788-F82A2B1B99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147864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Kuhn Cycle: the evolution of a Namespace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/>
        </p:nvGraphicFramePr>
        <p:xfrm>
          <a:off x="1927860" y="1524101"/>
          <a:ext cx="5288280" cy="3619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rved Right Arrow 2">
            <a:extLst>
              <a:ext uri="{FF2B5EF4-FFF2-40B4-BE49-F238E27FC236}">
                <a16:creationId xmlns:a16="http://schemas.microsoft.com/office/drawing/2014/main" id="{84CE3961-BB2E-914F-B3C1-AE5EAB50DB1C}"/>
              </a:ext>
            </a:extLst>
          </p:cNvPr>
          <p:cNvSpPr/>
          <p:nvPr/>
        </p:nvSpPr>
        <p:spPr>
          <a:xfrm rot="4130176">
            <a:off x="5644048" y="934443"/>
            <a:ext cx="440219" cy="954263"/>
          </a:xfrm>
          <a:prstGeom prst="curvedRightArrow">
            <a:avLst>
              <a:gd name="adj1" fmla="val 25000"/>
              <a:gd name="adj2" fmla="val 50000"/>
              <a:gd name="adj3" fmla="val 3063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6077414" y="1555560"/>
            <a:ext cx="1562928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s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0C0E8-6F43-C74B-B19D-B1136BD80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995" y="1285238"/>
            <a:ext cx="2224830" cy="3413237"/>
          </a:xfrm>
          <a:prstGeom prst="rect">
            <a:avLst/>
          </a:prstGeom>
        </p:spPr>
      </p:pic>
      <p:pic>
        <p:nvPicPr>
          <p:cNvPr id="9" name="Picture 2">
            <a:hlinkClick r:id="rId8"/>
            <a:extLst>
              <a:ext uri="{FF2B5EF4-FFF2-40B4-BE49-F238E27FC236}">
                <a16:creationId xmlns:a16="http://schemas.microsoft.com/office/drawing/2014/main" id="{1CEF3554-7148-EE4E-B12D-85B0F4E37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4278" y="3462468"/>
            <a:ext cx="2844689" cy="1347276"/>
          </a:xfrm>
          <a:prstGeom prst="rect">
            <a:avLst/>
          </a:prstGeom>
          <a:solidFill>
            <a:srgbClr val="E1E1E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F6C4B-DE2E-2442-AA88-7D2CF055D548}"/>
              </a:ext>
            </a:extLst>
          </p:cNvPr>
          <p:cNvSpPr txBox="1"/>
          <p:nvPr/>
        </p:nvSpPr>
        <p:spPr>
          <a:xfrm>
            <a:off x="6388575" y="2402955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Product Development Process </a:t>
            </a:r>
          </a:p>
          <a:p>
            <a:pPr algn="ctr"/>
            <a:r>
              <a:rPr lang="en-TW" dirty="0"/>
              <a:t>in five stages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76021F2-38F1-784A-8F64-D830BA2E479A}"/>
              </a:ext>
            </a:extLst>
          </p:cNvPr>
          <p:cNvGraphicFramePr/>
          <p:nvPr/>
        </p:nvGraphicFramePr>
        <p:xfrm>
          <a:off x="6643786" y="2926175"/>
          <a:ext cx="2224830" cy="416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6F68080-A853-EC4D-A2EC-0F81C212552B}"/>
              </a:ext>
            </a:extLst>
          </p:cNvPr>
          <p:cNvSpPr txBox="1"/>
          <p:nvPr/>
        </p:nvSpPr>
        <p:spPr>
          <a:xfrm>
            <a:off x="1983024" y="4807206"/>
            <a:ext cx="5657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Unknown/incompatible names introduces crisis. (</a:t>
            </a:r>
            <a:r>
              <a:rPr lang="en-US" dirty="0">
                <a:solidFill>
                  <a:srgbClr val="FF0000"/>
                </a:solidFill>
              </a:rPr>
              <a:t>incommensurability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7819991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0714727-90C6-2B48-9FA2-A8F528C6AA9F}"/>
              </a:ext>
            </a:extLst>
          </p:cNvPr>
          <p:cNvGrpSpPr/>
          <p:nvPr/>
        </p:nvGrpSpPr>
        <p:grpSpPr>
          <a:xfrm>
            <a:off x="4572000" y="2132539"/>
            <a:ext cx="3456093" cy="2552399"/>
            <a:chOff x="3883659" y="1186249"/>
            <a:chExt cx="2955385" cy="2129297"/>
          </a:xfrm>
        </p:grpSpPr>
        <p:pic>
          <p:nvPicPr>
            <p:cNvPr id="4" name="Picture 3">
              <a:hlinkClick r:id="rId2"/>
              <a:extLst>
                <a:ext uri="{FF2B5EF4-FFF2-40B4-BE49-F238E27FC236}">
                  <a16:creationId xmlns:a16="http://schemas.microsoft.com/office/drawing/2014/main" id="{7AA92A42-6917-9E4C-9A17-2C9871E81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3659" y="1186249"/>
              <a:ext cx="2955385" cy="200323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63CDF5-22A4-444C-8901-C113DCE56964}"/>
                </a:ext>
              </a:extLst>
            </p:cNvPr>
            <p:cNvSpPr txBox="1"/>
            <p:nvPr/>
          </p:nvSpPr>
          <p:spPr>
            <a:xfrm>
              <a:off x="4503775" y="3147206"/>
              <a:ext cx="1687685" cy="168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hlinkClick r:id="rId2"/>
                </a:rPr>
                <a:t>https://</a:t>
              </a:r>
              <a:r>
                <a:rPr lang="en-US" sz="800" dirty="0" err="1">
                  <a:hlinkClick r:id="rId2"/>
                </a:rPr>
                <a:t>youtu.be</a:t>
              </a:r>
              <a:r>
                <a:rPr lang="en-US" sz="800" dirty="0">
                  <a:hlinkClick r:id="rId2"/>
                </a:rPr>
                <a:t>/zxAV_Re4OWA?t=323</a:t>
              </a:r>
              <a:endParaRPr lang="en-TW" sz="800" dirty="0"/>
            </a:p>
          </p:txBody>
        </p:sp>
      </p:grpSp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Reserved Names and Constants in Sciences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34F388B-DCAD-D747-8526-C9D88A777EB0}"/>
              </a:ext>
            </a:extLst>
          </p:cNvPr>
          <p:cNvGrpSpPr/>
          <p:nvPr/>
        </p:nvGrpSpPr>
        <p:grpSpPr>
          <a:xfrm>
            <a:off x="987440" y="2233617"/>
            <a:ext cx="3140197" cy="2350935"/>
            <a:chOff x="795528" y="1062434"/>
            <a:chExt cx="3708247" cy="2706603"/>
          </a:xfrm>
        </p:grpSpPr>
        <p:pic>
          <p:nvPicPr>
            <p:cNvPr id="2" name="Picture 1">
              <a:hlinkClick r:id="rId4"/>
              <a:extLst>
                <a:ext uri="{FF2B5EF4-FFF2-40B4-BE49-F238E27FC236}">
                  <a16:creationId xmlns:a16="http://schemas.microsoft.com/office/drawing/2014/main" id="{DE50DD97-CE87-BB43-BA69-BCB43278C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528" y="1062434"/>
              <a:ext cx="3708247" cy="250654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A09C18D-9B39-D046-A0D5-575B388A341E}"/>
                </a:ext>
              </a:extLst>
            </p:cNvPr>
            <p:cNvSpPr txBox="1"/>
            <p:nvPr/>
          </p:nvSpPr>
          <p:spPr>
            <a:xfrm>
              <a:off x="1779060" y="3568982"/>
              <a:ext cx="174118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hlinkClick r:id="rId4"/>
                </a:rPr>
                <a:t>https://</a:t>
              </a:r>
              <a:r>
                <a:rPr lang="en-US" sz="700" dirty="0" err="1">
                  <a:hlinkClick r:id="rId4"/>
                </a:rPr>
                <a:t>youtu.be</a:t>
              </a:r>
              <a:r>
                <a:rPr lang="en-US" sz="700" dirty="0">
                  <a:hlinkClick r:id="rId4"/>
                </a:rPr>
                <a:t>/zxAV_Re4OWA?t=239</a:t>
              </a:r>
              <a:endParaRPr lang="en-TW" sz="7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BD30E6F-8EF1-0643-B5ED-58A6E3E2C4F5}"/>
              </a:ext>
            </a:extLst>
          </p:cNvPr>
          <p:cNvSpPr txBox="1"/>
          <p:nvPr/>
        </p:nvSpPr>
        <p:spPr>
          <a:xfrm>
            <a:off x="1644756" y="1073376"/>
            <a:ext cx="58544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Unzicker’s O</a:t>
            </a:r>
            <a:r>
              <a:rPr lang="en-US" dirty="0"/>
              <a:t>b</a:t>
            </a:r>
            <a:r>
              <a:rPr lang="en-TW" dirty="0"/>
              <a:t>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Revolutions in physics have always eliminated arbitrary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A complete theory of reality must do without any constants of nature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B93567-DE93-F146-AAC1-83DE36929297}"/>
              </a:ext>
            </a:extLst>
          </p:cNvPr>
          <p:cNvSpPr txBox="1"/>
          <p:nvPr/>
        </p:nvSpPr>
        <p:spPr>
          <a:xfrm>
            <a:off x="602473" y="4707742"/>
            <a:ext cx="7050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hlinkClick r:id="rId6"/>
              </a:rPr>
              <a:t>On the origin of constants C and h</a:t>
            </a:r>
            <a:r>
              <a:rPr lang="en-TW" dirty="0"/>
              <a:t>, by A</a:t>
            </a:r>
            <a:r>
              <a:rPr lang="en-US" dirty="0"/>
              <a:t>l</a:t>
            </a:r>
            <a:r>
              <a:rPr lang="en-TW" dirty="0"/>
              <a:t>exander Unzicker, last accessed Oct 20, 2020</a:t>
            </a:r>
          </a:p>
        </p:txBody>
      </p:sp>
    </p:spTree>
    <p:extLst>
      <p:ext uri="{BB962C8B-B14F-4D97-AF65-F5344CB8AC3E}">
        <p14:creationId xmlns:p14="http://schemas.microsoft.com/office/powerpoint/2010/main" val="19364295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Decisions are made by different kinds of People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766014" y="3523045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50688" y="3523045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520781" y="1358845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046514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Observability of Multi-Scale </a:t>
            </a:r>
            <a:r>
              <a:rPr lang="en-US" dirty="0" err="1">
                <a:solidFill>
                  <a:srgbClr val="FF0000"/>
                </a:solidFill>
              </a:rPr>
              <a:t>DevSecOps</a:t>
            </a:r>
            <a:r>
              <a:rPr lang="en-US" dirty="0">
                <a:solidFill>
                  <a:schemeClr val="tx1"/>
                </a:solidFill>
              </a:rPr>
              <a:t> Processes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883091" y="3438406"/>
            <a:ext cx="1720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Accountants/</a:t>
            </a:r>
          </a:p>
          <a:p>
            <a:pPr algn="ctr"/>
            <a:r>
              <a:rPr lang="en-TW" sz="1100" dirty="0"/>
              <a:t>Notary Service Provider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891575" y="3439507"/>
            <a:ext cx="14446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Content Producers/</a:t>
            </a:r>
          </a:p>
          <a:p>
            <a:pPr algn="ctr"/>
            <a:r>
              <a:rPr lang="en-TW" sz="1100" dirty="0"/>
              <a:t>Product Designers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727482" y="1365865"/>
            <a:ext cx="9444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Consumers/</a:t>
            </a:r>
          </a:p>
          <a:p>
            <a:pPr algn="ctr"/>
            <a:r>
              <a:rPr lang="en-TW" sz="1100" dirty="0"/>
              <a:t>Distributors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6183" y="3739178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161551" y="837722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6140391" y="3760379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25DEB-7CC5-8141-92F2-A2E5A7B3D9AE}"/>
              </a:ext>
            </a:extLst>
          </p:cNvPr>
          <p:cNvGrpSpPr/>
          <p:nvPr/>
        </p:nvGrpSpPr>
        <p:grpSpPr>
          <a:xfrm>
            <a:off x="304948" y="1133160"/>
            <a:ext cx="2867136" cy="1731421"/>
            <a:chOff x="4130548" y="621792"/>
            <a:chExt cx="4042209" cy="24185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BB6A1F9-F561-3F4C-8FB2-6AF0556C1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05828-306E-CF4D-B411-AF9DE5DFEFD0}"/>
                </a:ext>
              </a:extLst>
            </p:cNvPr>
            <p:cNvSpPr txBox="1"/>
            <p:nvPr/>
          </p:nvSpPr>
          <p:spPr>
            <a:xfrm>
              <a:off x="6703159" y="1665790"/>
              <a:ext cx="5627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E1307-1618-8D47-8F2C-41C8E8B5C8BA}"/>
                </a:ext>
              </a:extLst>
            </p:cNvPr>
            <p:cNvSpPr txBox="1"/>
            <p:nvPr/>
          </p:nvSpPr>
          <p:spPr>
            <a:xfrm>
              <a:off x="5035903" y="1672590"/>
              <a:ext cx="5288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305973-92F4-F148-A2B3-4F0D048D6296}"/>
                </a:ext>
              </a:extLst>
            </p:cNvPr>
            <p:cNvSpPr txBox="1"/>
            <p:nvPr/>
          </p:nvSpPr>
          <p:spPr>
            <a:xfrm>
              <a:off x="5890108" y="794624"/>
              <a:ext cx="51301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DC536-92F6-1C48-81D9-9981AF681B71}"/>
              </a:ext>
            </a:extLst>
          </p:cNvPr>
          <p:cNvCxnSpPr>
            <a:endCxn id="15" idx="2"/>
          </p:cNvCxnSpPr>
          <p:nvPr/>
        </p:nvCxnSpPr>
        <p:spPr>
          <a:xfrm flipH="1" flipV="1">
            <a:off x="1134668" y="2131627"/>
            <a:ext cx="1835109" cy="1178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6AF21-3D34-FA4E-8FB8-7956E9C3452F}"/>
              </a:ext>
            </a:extLst>
          </p:cNvPr>
          <p:cNvCxnSpPr>
            <a:cxnSpLocks/>
          </p:cNvCxnSpPr>
          <p:nvPr/>
        </p:nvCxnSpPr>
        <p:spPr>
          <a:xfrm flipH="1">
            <a:off x="2860520" y="1620455"/>
            <a:ext cx="1590099" cy="43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FD449-C116-5541-AD21-251475566E31}"/>
              </a:ext>
            </a:extLst>
          </p:cNvPr>
          <p:cNvCxnSpPr>
            <a:cxnSpLocks/>
          </p:cNvCxnSpPr>
          <p:nvPr/>
        </p:nvCxnSpPr>
        <p:spPr>
          <a:xfrm flipH="1" flipV="1">
            <a:off x="2336201" y="2484622"/>
            <a:ext cx="3184580" cy="112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3274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onsciousness at Scale"/>
          <p:cNvSpPr txBox="1">
            <a:spLocks noGrp="1"/>
          </p:cNvSpPr>
          <p:nvPr>
            <p:ph type="title"/>
          </p:nvPr>
        </p:nvSpPr>
        <p:spPr>
          <a:xfrm>
            <a:off x="1544780" y="307129"/>
            <a:ext cx="6918127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Metrics of “Namespace Services”</a:t>
            </a:r>
            <a:endParaRPr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0E401164-7B04-C247-8BF1-C40A38509E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6456" y="1083418"/>
            <a:ext cx="7374773" cy="31045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5830E3-0351-864E-B1AA-0DA11144F7B0}"/>
              </a:ext>
            </a:extLst>
          </p:cNvPr>
          <p:cNvSpPr txBox="1"/>
          <p:nvPr/>
        </p:nvSpPr>
        <p:spPr>
          <a:xfrm>
            <a:off x="3412060" y="4269443"/>
            <a:ext cx="3183564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www.getambassador.io</a:t>
            </a:r>
            <a:r>
              <a:rPr lang="en-US" dirty="0"/>
              <a:t>/products/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88545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Unified Namespace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627001"/>
            <a:ext cx="3837000" cy="279217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dirty="0">
                <a:latin typeface="Arial Rounded MT Bold" panose="020F0704030504030204" pitchFamily="34" charset="77"/>
              </a:rPr>
              <a:t>What are </a:t>
            </a:r>
            <a:r>
              <a:rPr lang="en-TW">
                <a:latin typeface="Arial Rounded MT Bold" panose="020F0704030504030204" pitchFamily="34" charset="77"/>
              </a:rPr>
              <a:t>representables?</a:t>
            </a: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>
                <a:latin typeface="Arial Rounded MT Bold" panose="020F0704030504030204" pitchFamily="34" charset="77"/>
              </a:rPr>
              <a:t>A </a:t>
            </a:r>
            <a:r>
              <a:rPr lang="en-TW" sz="1600" dirty="0">
                <a:latin typeface="Arial Rounded MT Bold" panose="020F0704030504030204" pitchFamily="34" charset="77"/>
              </a:rPr>
              <a:t>Portal to all Names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Human-Machine Interface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140764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Physical and Information Sciences shares the same Challenge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3D173F-729F-F340-920F-CA735B1541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894" y="1350008"/>
            <a:ext cx="2648102" cy="1006830"/>
          </a:xfrm>
          <a:prstGeom prst="rect">
            <a:avLst/>
          </a:prstGeom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0FB459A0-3BEC-1845-828D-2AB5A897387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278" y="2356837"/>
            <a:ext cx="2668717" cy="98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331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FA72B12-5DA6-3F4E-8C4C-DA83DE57CE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60" y="222659"/>
            <a:ext cx="940516" cy="1485437"/>
          </a:xfrm>
          <a:prstGeom prst="rect">
            <a:avLst/>
          </a:prstGeom>
        </p:spPr>
      </p:pic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 linguistic approach to </a:t>
            </a:r>
            <a:br>
              <a:rPr lang="en-US" dirty="0"/>
            </a:br>
            <a:r>
              <a:rPr lang="en-US" dirty="0"/>
              <a:t>unify the cognizance across scales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8F156-DB70-0245-BE60-6936AF3438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575295A-9778-9B4A-8FB3-77C361361B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3335" y="1271618"/>
            <a:ext cx="3237329" cy="3320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B0C7D8-F4B1-BB40-B037-4EEA28C003E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553" y="1168400"/>
            <a:ext cx="1077911" cy="1664622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16B8EE65-8572-6344-9807-AE19DA2BBD0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1267" y="3927040"/>
            <a:ext cx="2184400" cy="11591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F05A6D-2545-484D-8DB2-C12B81D994A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8355" y="1314952"/>
            <a:ext cx="1924980" cy="1006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C30CFB-C018-B34C-954B-C9623828F34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1044" y="2500174"/>
            <a:ext cx="1972291" cy="1031382"/>
          </a:xfrm>
          <a:prstGeom prst="rect">
            <a:avLst/>
          </a:prstGeom>
        </p:spPr>
      </p:pic>
      <p:pic>
        <p:nvPicPr>
          <p:cNvPr id="16" name="Picture 2" descr="GitOps Graphic">
            <a:hlinkClick r:id="rId10"/>
            <a:extLst>
              <a:ext uri="{FF2B5EF4-FFF2-40B4-BE49-F238E27FC236}">
                <a16:creationId xmlns:a16="http://schemas.microsoft.com/office/drawing/2014/main" id="{623F2B60-60A2-0147-BA65-16D6CCB89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8332" y="3917520"/>
            <a:ext cx="2025418" cy="113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Where Mathematics Comes From.jpg">
            <a:hlinkClick r:id="rId12"/>
            <a:extLst>
              <a:ext uri="{FF2B5EF4-FFF2-40B4-BE49-F238E27FC236}">
                <a16:creationId xmlns:a16="http://schemas.microsoft.com/office/drawing/2014/main" id="{E1837A11-5C46-094C-AF53-42A69C03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7509" y="2357475"/>
            <a:ext cx="1053423" cy="131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0260895C-5F0B-3A42-99D1-970A0DAE310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31" y="1221194"/>
            <a:ext cx="895090" cy="1267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D4E0F8-27D5-BA41-B087-F6EB88030E6A}"/>
              </a:ext>
            </a:extLst>
          </p:cNvPr>
          <p:cNvSpPr txBox="1"/>
          <p:nvPr/>
        </p:nvSpPr>
        <p:spPr>
          <a:xfrm>
            <a:off x="3283992" y="1692934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Namespace = Cognitive Space</a:t>
            </a:r>
          </a:p>
        </p:txBody>
      </p:sp>
    </p:spTree>
    <p:extLst>
      <p:ext uri="{BB962C8B-B14F-4D97-AF65-F5344CB8AC3E}">
        <p14:creationId xmlns:p14="http://schemas.microsoft.com/office/powerpoint/2010/main" val="496814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Code is La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Code is Law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80B61F-557C-DA4B-B648-84E000B27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85" y="966121"/>
            <a:ext cx="2524190" cy="382453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43845F76-2595-1C4A-A5F3-10E04458D7D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967" y="966121"/>
            <a:ext cx="2540065" cy="38245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96CF856-A34F-6448-8F5C-5718877B7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2216" y="0"/>
            <a:ext cx="17827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1408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patial Oriented Representations"/>
          <p:cNvSpPr txBox="1">
            <a:spLocks noGrp="1"/>
          </p:cNvSpPr>
          <p:nvPr>
            <p:ph type="title"/>
          </p:nvPr>
        </p:nvSpPr>
        <p:spPr>
          <a:xfrm>
            <a:off x="145916" y="343705"/>
            <a:ext cx="8832714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 Unified</a:t>
            </a:r>
            <a:r>
              <a:rPr dirty="0"/>
              <a:t> </a:t>
            </a:r>
            <a:r>
              <a:rPr lang="en-US" dirty="0"/>
              <a:t>Context for the Collective Cognizance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8202F-36A4-E643-BC49-9E6FC09408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956" y="963673"/>
            <a:ext cx="4370085" cy="3216154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6627781" y="1039280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495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83614B61-5CA3-B34F-A083-B300B5AB2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210" y="1032234"/>
            <a:ext cx="6301579" cy="4026319"/>
          </a:xfrm>
          <a:prstGeom prst="rect">
            <a:avLst/>
          </a:prstGeom>
        </p:spPr>
      </p:pic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Unified Namespace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8315081E-70B1-EE43-A6A5-F33DD816FF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2673" y="1791516"/>
            <a:ext cx="3135728" cy="218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869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058905D-F0FD-754A-B0AC-63FF4F817E72}"/>
              </a:ext>
            </a:extLst>
          </p:cNvPr>
          <p:cNvGrpSpPr/>
          <p:nvPr/>
        </p:nvGrpSpPr>
        <p:grpSpPr>
          <a:xfrm>
            <a:off x="4657848" y="944651"/>
            <a:ext cx="3413089" cy="828493"/>
            <a:chOff x="5576519" y="742278"/>
            <a:chExt cx="3413089" cy="82849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9FC175B-939D-CA45-9127-6E66C9250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76519" y="1027329"/>
              <a:ext cx="3413089" cy="543442"/>
            </a:xfrm>
            <a:prstGeom prst="rect">
              <a:avLst/>
            </a:prstGeom>
          </p:spPr>
        </p:pic>
        <p:sp>
          <p:nvSpPr>
            <p:cNvPr id="79" name="Rounded Rectangular Callout 78">
              <a:extLst>
                <a:ext uri="{FF2B5EF4-FFF2-40B4-BE49-F238E27FC236}">
                  <a16:creationId xmlns:a16="http://schemas.microsoft.com/office/drawing/2014/main" id="{623E08B2-A3DD-C24E-B646-369BA1FB203A}"/>
                </a:ext>
              </a:extLst>
            </p:cNvPr>
            <p:cNvSpPr/>
            <p:nvPr/>
          </p:nvSpPr>
          <p:spPr>
            <a:xfrm>
              <a:off x="5968949" y="742278"/>
              <a:ext cx="1206055" cy="178772"/>
            </a:xfrm>
            <a:prstGeom prst="wedgeRoundRectCallout">
              <a:avLst>
                <a:gd name="adj1" fmla="val -32385"/>
                <a:gd name="adj2" fmla="val 95546"/>
                <a:gd name="adj3" fmla="val 16667"/>
              </a:avLst>
            </a:prstGeom>
            <a:solidFill>
              <a:schemeClr val="tx2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j-ea"/>
                  <a:cs typeface="Arial"/>
                  <a:sym typeface="Arial"/>
                </a:rPr>
                <a:t>Time Stamp</a:t>
              </a: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92004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21067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Three Scales of Time</a:t>
            </a:r>
            <a:endParaRPr dirty="0"/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48299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45065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45065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46348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45467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09016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94140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1602188"/>
            <a:ext cx="7404936" cy="1073916"/>
            <a:chOff x="0" y="1382359"/>
            <a:chExt cx="7404936" cy="107391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stCxn id="90" idx="5"/>
              <a:endCxn id="29" idx="1"/>
            </p:cNvCxnSpPr>
            <p:nvPr/>
          </p:nvCxnSpPr>
          <p:spPr>
            <a:xfrm>
              <a:off x="6338102" y="1597262"/>
              <a:ext cx="1066834" cy="859013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194694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6012" y="2202200"/>
            <a:ext cx="3888153" cy="469880"/>
            <a:chOff x="-8505" y="1990492"/>
            <a:chExt cx="3888153" cy="46988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stCxn id="110" idx="5"/>
              <a:endCxn id="14" idx="1"/>
            </p:cNvCxnSpPr>
            <p:nvPr/>
          </p:nvCxnSpPr>
          <p:spPr>
            <a:xfrm>
              <a:off x="3475969" y="2202499"/>
              <a:ext cx="403679" cy="257873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49" name="Rounded Rectangular Callout 348">
            <a:extLst>
              <a:ext uri="{FF2B5EF4-FFF2-40B4-BE49-F238E27FC236}">
                <a16:creationId xmlns:a16="http://schemas.microsoft.com/office/drawing/2014/main" id="{16C3AA1A-09BF-B446-9EE6-839E4D271763}"/>
              </a:ext>
            </a:extLst>
          </p:cNvPr>
          <p:cNvSpPr/>
          <p:nvPr/>
        </p:nvSpPr>
        <p:spPr>
          <a:xfrm>
            <a:off x="2539242" y="4396074"/>
            <a:ext cx="1206055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12916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16352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49749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146585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158583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1919805"/>
            <a:ext cx="2800" cy="222678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10598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188724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22122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486947E0-7558-984C-A7A5-E557ECE27F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20" y="4644850"/>
            <a:ext cx="8559556" cy="448255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F10AD97A-B3CA-4E4F-A963-B489C20F198D}"/>
              </a:ext>
            </a:extLst>
          </p:cNvPr>
          <p:cNvSpPr/>
          <p:nvPr/>
        </p:nvSpPr>
        <p:spPr>
          <a:xfrm>
            <a:off x="430785" y="402543"/>
            <a:ext cx="2629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Mesoscopic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Localized Adjustments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44A04B7-4270-DE4B-9974-0C0F89AC9197}"/>
              </a:ext>
            </a:extLst>
          </p:cNvPr>
          <p:cNvSpPr/>
          <p:nvPr/>
        </p:nvSpPr>
        <p:spPr>
          <a:xfrm>
            <a:off x="5740404" y="2032963"/>
            <a:ext cx="2167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Macroscopic: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Five Stages of Evolution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26CD6E-D3BB-6B44-A887-59A792A4C5FB}"/>
              </a:ext>
            </a:extLst>
          </p:cNvPr>
          <p:cNvSpPr/>
          <p:nvPr/>
        </p:nvSpPr>
        <p:spPr>
          <a:xfrm>
            <a:off x="5689258" y="4227753"/>
            <a:ext cx="2868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Microscopic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Process Data and Summative Result</a:t>
            </a:r>
          </a:p>
        </p:txBody>
      </p:sp>
    </p:spTree>
    <p:extLst>
      <p:ext uri="{BB962C8B-B14F-4D97-AF65-F5344CB8AC3E}">
        <p14:creationId xmlns:p14="http://schemas.microsoft.com/office/powerpoint/2010/main" val="200738163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9462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Time Stamped Data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Preserve Event Ordering Information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87737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02670" cy="454324"/>
            <a:chOff x="-8505" y="1990492"/>
            <a:chExt cx="3902670" cy="454324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394673" y="2118495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3533884859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ITIL’s Introductory Video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ITIL </a:t>
            </a:r>
            <a:r>
              <a:rPr lang="en-US" sz="1050" dirty="0" err="1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Funadmentals</a:t>
            </a:r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shown in five stages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CD43B031-AF73-444F-8B2D-0A1E80EBA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347" y="902328"/>
            <a:ext cx="5914503" cy="377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01225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ITIL’s Five Stages of Service Deployment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ITIL </a:t>
            </a:r>
            <a:r>
              <a:rPr lang="en-US" sz="1050" dirty="0" err="1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Funadmentals</a:t>
            </a:r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shown in five stages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928133-3479-FF40-BDE1-0B0644DCB9B2}"/>
              </a:ext>
            </a:extLst>
          </p:cNvPr>
          <p:cNvGrpSpPr/>
          <p:nvPr/>
        </p:nvGrpSpPr>
        <p:grpSpPr>
          <a:xfrm>
            <a:off x="5297556" y="1271618"/>
            <a:ext cx="3498247" cy="3021201"/>
            <a:chOff x="636104" y="1217429"/>
            <a:chExt cx="3498247" cy="30212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0ECF3C3-09DA-8A45-97B0-5BAA3BEC3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104" y="1217429"/>
              <a:ext cx="3498247" cy="281360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D2B7D2-F554-7342-9D14-456D24561A85}"/>
                </a:ext>
              </a:extLst>
            </p:cNvPr>
            <p:cNvSpPr txBox="1"/>
            <p:nvPr/>
          </p:nvSpPr>
          <p:spPr>
            <a:xfrm>
              <a:off x="1519605" y="4115519"/>
              <a:ext cx="1731243" cy="12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P.45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3682356-2C26-9C46-9CE6-EC4F2863A1C6}"/>
              </a:ext>
            </a:extLst>
          </p:cNvPr>
          <p:cNvGrpSpPr/>
          <p:nvPr/>
        </p:nvGrpSpPr>
        <p:grpSpPr>
          <a:xfrm>
            <a:off x="740664" y="1271618"/>
            <a:ext cx="3498247" cy="3021201"/>
            <a:chOff x="6923111" y="782865"/>
            <a:chExt cx="1731243" cy="159714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BFFE504-39A7-F64C-9E94-5254617C1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3964" y="782865"/>
              <a:ext cx="1730390" cy="144199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26517F-F538-AD45-903F-5009A224C457}"/>
                </a:ext>
              </a:extLst>
            </p:cNvPr>
            <p:cNvSpPr txBox="1"/>
            <p:nvPr/>
          </p:nvSpPr>
          <p:spPr>
            <a:xfrm>
              <a:off x="6923111" y="2256902"/>
              <a:ext cx="1731243" cy="12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P.39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66B1C54-373D-4A42-B3CC-0E2B18E23D96}"/>
              </a:ext>
            </a:extLst>
          </p:cNvPr>
          <p:cNvSpPr txBox="1"/>
          <p:nvPr/>
        </p:nvSpPr>
        <p:spPr>
          <a:xfrm>
            <a:off x="2900068" y="4510361"/>
            <a:ext cx="3343864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The 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50000"/>
                    <a:lumOff val="5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Cabinet Office 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refers to 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5"/>
              </a:rPr>
              <a:t>UK’s Cabinet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4831198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5490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Five stages mapped to ITIL terms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Strategy Formation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(commit to a strategy)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Designing a new 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700670" y="2888641"/>
            <a:ext cx="1512000" cy="1512000"/>
            <a:chOff x="1854777" y="257973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54777" y="257973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Transition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 against potential crisis)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Trial Service Operations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Continuous Improvement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30602" cy="465592"/>
            <a:chOff x="-8505" y="1990492"/>
            <a:chExt cx="3930602" cy="465592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422605" y="2129763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817E2F7-E8F6-9547-BBC0-C131BE3A5404}"/>
              </a:ext>
            </a:extLst>
          </p:cNvPr>
          <p:cNvGrpSpPr/>
          <p:nvPr/>
        </p:nvGrpSpPr>
        <p:grpSpPr>
          <a:xfrm>
            <a:off x="6322037" y="702722"/>
            <a:ext cx="2708705" cy="2016185"/>
            <a:chOff x="636104" y="1217429"/>
            <a:chExt cx="3498247" cy="3019695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6BDDAAE4-09EC-294F-ABBC-8ECF09B1E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104" y="1217429"/>
              <a:ext cx="3498247" cy="2813603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A70D771-E30E-044D-B8AF-97E3D503F2CE}"/>
                </a:ext>
              </a:extLst>
            </p:cNvPr>
            <p:cNvSpPr txBox="1"/>
            <p:nvPr/>
          </p:nvSpPr>
          <p:spPr>
            <a:xfrm>
              <a:off x="1519604" y="4115520"/>
              <a:ext cx="2018226" cy="1216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3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P.45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59009AC4-094C-B243-AAFB-9F61B60DFDCD}"/>
              </a:ext>
            </a:extLst>
          </p:cNvPr>
          <p:cNvSpPr txBox="1"/>
          <p:nvPr/>
        </p:nvSpPr>
        <p:spPr>
          <a:xfrm>
            <a:off x="7095075" y="2490999"/>
            <a:ext cx="1926810" cy="12311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The 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50000"/>
                    <a:lumOff val="5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Cabinet Office 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refers to 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3"/>
              </a:rPr>
              <a:t>UK’s Cabinet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1277183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5490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Five stages mapped to ITIL terms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Strategy Formation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(commit to a strategy)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Designing a new 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700670" y="2888641"/>
            <a:ext cx="1512000" cy="1512000"/>
            <a:chOff x="1854777" y="257973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54777" y="257973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Transition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 against potential crisis)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Trial Service Operations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Continuous Improvement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30602" cy="465592"/>
            <a:chOff x="-8505" y="1990492"/>
            <a:chExt cx="3930602" cy="465592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422605" y="2129763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1DE682-3182-2A41-9662-E89E8029D08C}"/>
              </a:ext>
            </a:extLst>
          </p:cNvPr>
          <p:cNvGrpSpPr/>
          <p:nvPr/>
        </p:nvGrpSpPr>
        <p:grpSpPr>
          <a:xfrm>
            <a:off x="6088286" y="866558"/>
            <a:ext cx="2968044" cy="1793343"/>
            <a:chOff x="6088286" y="866558"/>
            <a:chExt cx="2968044" cy="1793343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9009AC4-094C-B243-AAFB-9F61B60DFDCD}"/>
                </a:ext>
              </a:extLst>
            </p:cNvPr>
            <p:cNvSpPr txBox="1"/>
            <p:nvPr/>
          </p:nvSpPr>
          <p:spPr>
            <a:xfrm>
              <a:off x="7129520" y="2536790"/>
              <a:ext cx="1926810" cy="12311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The 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chemeClr val="accent6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Cabinet Office 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refers to 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  <a:hlinkClick r:id="rId2"/>
                </a:rPr>
                <a:t>UK’s Cabinet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.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E8B80AB-0953-A143-8E25-43197D64E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8286" y="866558"/>
              <a:ext cx="2933662" cy="1512001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6B1020C-E0CA-674E-8926-7F00E8E145B2}"/>
                </a:ext>
              </a:extLst>
            </p:cNvPr>
            <p:cNvSpPr txBox="1"/>
            <p:nvPr/>
          </p:nvSpPr>
          <p:spPr>
            <a:xfrm>
              <a:off x="6088286" y="2410502"/>
              <a:ext cx="1788952" cy="12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P.226</a:t>
              </a:r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18B08235-AA7E-B743-AE7C-EBB0FA41FC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016" y="3057836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9795EFBD-0CEB-244E-AD2B-CF2E25F45F9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4438" y="3021596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DACD8977-3C77-6D47-8A71-6F03611BCA2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6295" y="3062418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7B24C277-8001-F646-A296-F03FF79322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7210" y="3035169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D6E7731E-AE7C-014E-B5D0-4316973AD4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73039" y="3045126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024028896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CICD and DevOps?</a:t>
            </a:r>
            <a:br>
              <a:rPr lang="en-US" dirty="0"/>
            </a:br>
            <a:r>
              <a:rPr lang="en-US" dirty="0"/>
              <a:t>Continuous Integration, Continuous Delivery/Deployment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Peter Change on </a:t>
            </a:r>
            <a:r>
              <a:rPr lang="en-US" sz="1050" dirty="0" err="1">
                <a:solidFill>
                  <a:srgbClr val="FFFFFF"/>
                </a:solidFill>
              </a:rPr>
              <a:t>Hackernoon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0" name="Picture 9">
            <a:hlinkClick r:id="rId2"/>
            <a:extLst>
              <a:ext uri="{FF2B5EF4-FFF2-40B4-BE49-F238E27FC236}">
                <a16:creationId xmlns:a16="http://schemas.microsoft.com/office/drawing/2014/main" id="{F4701D9A-CD8C-A740-8899-BE656C4B17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82196"/>
            <a:ext cx="9144000" cy="30740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9200" y="1448800"/>
            <a:ext cx="1729771" cy="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05975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System Integration Process</a:t>
            </a:r>
            <a:endParaRPr sz="3200" dirty="0"/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584F552B-30A9-DE43-A858-1AE6C4476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3073" y="1455083"/>
            <a:ext cx="5440395" cy="262196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1564C9-1779-1842-ABAE-AEEEB7FA45CB}"/>
              </a:ext>
            </a:extLst>
          </p:cNvPr>
          <p:cNvSpPr txBox="1"/>
          <p:nvPr/>
        </p:nvSpPr>
        <p:spPr>
          <a:xfrm>
            <a:off x="1676907" y="4860478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4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4782306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433253" y="1524809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474728" y="3181103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EECF3F-ABD3-C44C-83FE-AF9108B82ED1}"/>
              </a:ext>
            </a:extLst>
          </p:cNvPr>
          <p:cNvGrpSpPr/>
          <p:nvPr/>
        </p:nvGrpSpPr>
        <p:grpSpPr>
          <a:xfrm>
            <a:off x="5284150" y="1572233"/>
            <a:ext cx="2700241" cy="1999035"/>
            <a:chOff x="6749080" y="2033078"/>
            <a:chExt cx="3600322" cy="26653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267281-7828-1941-90C5-2563E2C44D03}"/>
                </a:ext>
              </a:extLst>
            </p:cNvPr>
            <p:cNvSpPr/>
            <p:nvPr/>
          </p:nvSpPr>
          <p:spPr>
            <a:xfrm>
              <a:off x="6838369" y="2033079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BA75F1-8655-C048-AB25-6F3423FE318D}"/>
                </a:ext>
              </a:extLst>
            </p:cNvPr>
            <p:cNvSpPr/>
            <p:nvPr/>
          </p:nvSpPr>
          <p:spPr>
            <a:xfrm>
              <a:off x="7535451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105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0FCD2D-8C9E-3848-8C9D-ED37BBB699F7}"/>
                </a:ext>
              </a:extLst>
            </p:cNvPr>
            <p:cNvSpPr txBox="1"/>
            <p:nvPr/>
          </p:nvSpPr>
          <p:spPr>
            <a:xfrm>
              <a:off x="8081337" y="3181101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71BAC2-331D-4646-AC83-C1E99FC39F87}"/>
                </a:ext>
              </a:extLst>
            </p:cNvPr>
            <p:cNvSpPr txBox="1"/>
            <p:nvPr/>
          </p:nvSpPr>
          <p:spPr>
            <a:xfrm>
              <a:off x="9513275" y="3181102"/>
              <a:ext cx="83612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685A12-7387-B740-A86F-8CCA69F11BE4}"/>
                </a:ext>
              </a:extLst>
            </p:cNvPr>
            <p:cNvSpPr txBox="1"/>
            <p:nvPr/>
          </p:nvSpPr>
          <p:spPr>
            <a:xfrm>
              <a:off x="6749080" y="3181101"/>
              <a:ext cx="1178100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1216690" y="4432283"/>
            <a:ext cx="701345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Modified from Figure 1-1 and 1-2 of Agile Application Security: Enabling Security in a Continuous Deliver Pipeline, </a:t>
            </a:r>
          </a:p>
          <a:p>
            <a:pPr algn="ctr"/>
            <a:r>
              <a:rPr lang="en-TW" sz="1050" dirty="0"/>
              <a:t>by Laura Bell, Michael Brunton-Spall, Rich Smith &amp; Jim Bird</a:t>
            </a:r>
            <a:r>
              <a:rPr lang="en-US" sz="1050" dirty="0"/>
              <a:t>, O’Reilly Media, 2017 </a:t>
            </a:r>
            <a:endParaRPr lang="en-TW" sz="1050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0E9C8EC-51E4-3244-852E-BD4F18DA3C5E}"/>
              </a:ext>
            </a:extLst>
          </p:cNvPr>
          <p:cNvSpPr/>
          <p:nvPr/>
        </p:nvSpPr>
        <p:spPr>
          <a:xfrm>
            <a:off x="3566429" y="1397235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50" dirty="0">
                <a:solidFill>
                  <a:schemeClr val="bg1"/>
                </a:solidFill>
              </a:rPr>
              <a:t>Technology Integration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DA3BE41-E543-A84F-AB95-961575554C60}"/>
              </a:ext>
            </a:extLst>
          </p:cNvPr>
          <p:cNvSpPr/>
          <p:nvPr/>
        </p:nvSpPr>
        <p:spPr>
          <a:xfrm flipH="1">
            <a:off x="3436282" y="3242913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TW" sz="1050" dirty="0">
                <a:solidFill>
                  <a:srgbClr val="FF0000"/>
                </a:solidFill>
              </a:rPr>
              <a:t>Technology Isolation</a:t>
            </a:r>
          </a:p>
        </p:txBody>
      </p:sp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Iteratively Fixing Security Problems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7964740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Version Control, Built, Test, Stage, Deploy are</a:t>
            </a:r>
            <a:br>
              <a:rPr lang="en-US" dirty="0"/>
            </a:br>
            <a:r>
              <a:rPr lang="en-US" dirty="0"/>
              <a:t>Conducted by Human Instructions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2050" name="Picture 2">
            <a:hlinkClick r:id="rId2"/>
            <a:extLst>
              <a:ext uri="{FF2B5EF4-FFF2-40B4-BE49-F238E27FC236}">
                <a16:creationId xmlns:a16="http://schemas.microsoft.com/office/drawing/2014/main" id="{8289174B-D66F-354C-97B0-CC3B0A1C3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129069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2"/>
            <a:extLst>
              <a:ext uri="{FF2B5EF4-FFF2-40B4-BE49-F238E27FC236}">
                <a16:creationId xmlns:a16="http://schemas.microsoft.com/office/drawing/2014/main" id="{6C725AB7-263C-A744-A789-9960290D6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3663277"/>
            <a:ext cx="4678680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hlinkClick r:id="rId2"/>
            <a:extLst>
              <a:ext uri="{FF2B5EF4-FFF2-40B4-BE49-F238E27FC236}">
                <a16:creationId xmlns:a16="http://schemas.microsoft.com/office/drawing/2014/main" id="{A4A3F1DF-4B8A-3442-8E6D-0B1144F08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247698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05553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ersonalities the Represent Cities of the Fu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Get access to Live Data Now!</a:t>
            </a:r>
            <a:endParaRPr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6D6C24EB-FF55-1243-87C0-B2D889609B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045" y="1400650"/>
            <a:ext cx="4467477" cy="2694612"/>
          </a:xfrm>
          <a:prstGeom prst="rect">
            <a:avLst/>
          </a:prstGeom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94164D19-171A-4544-8F8B-5F80ED13E4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5600" y="1400650"/>
            <a:ext cx="3865201" cy="27231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66CAFA-9DED-4544-ABB8-DED6A0FED1B0}"/>
              </a:ext>
            </a:extLst>
          </p:cNvPr>
          <p:cNvSpPr txBox="1"/>
          <p:nvPr/>
        </p:nvSpPr>
        <p:spPr>
          <a:xfrm>
            <a:off x="5941028" y="4230790"/>
            <a:ext cx="2398092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 err="1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www.marinetraffic.com</a:t>
            </a:r>
            <a:r>
              <a:rPr lang="en-US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B98DA-88C7-1F45-A3AA-78C158C0B2FB}"/>
              </a:ext>
            </a:extLst>
          </p:cNvPr>
          <p:cNvSpPr txBox="1"/>
          <p:nvPr/>
        </p:nvSpPr>
        <p:spPr>
          <a:xfrm>
            <a:off x="1159737" y="4230790"/>
            <a:ext cx="2398092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https://www.flightradar24.com/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20708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2566427" y="1369440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239949" y="2822757"/>
              <a:ext cx="12165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771102" y="3449096"/>
            <a:ext cx="312297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The Theoretical Definition of System Correctness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Correctness = Liveness ∧ Safety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Liveness: Something good eventually happens</a:t>
            </a:r>
          </a:p>
          <a:p>
            <a:pPr algn="ctr"/>
            <a:r>
              <a:rPr lang="en-TW" sz="1050" dirty="0"/>
              <a:t>Safety: Nothing bad ever happens</a:t>
            </a:r>
          </a:p>
        </p:txBody>
      </p:sp>
      <p:sp>
        <p:nvSpPr>
          <p:cNvPr id="8" name="Spacetime properties of Consciousness">
            <a:extLst>
              <a:ext uri="{FF2B5EF4-FFF2-40B4-BE49-F238E27FC236}">
                <a16:creationId xmlns:a16="http://schemas.microsoft.com/office/drawing/2014/main" id="{6A6AA62F-4541-2F43-B9DC-A15EE13A41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5436" y="71015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A compositional view of system correctness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2816836877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Commit-Built-Test-Stage-Deploy are</a:t>
            </a:r>
            <a:br>
              <a:rPr lang="en-US" dirty="0"/>
            </a:br>
            <a:r>
              <a:rPr lang="en-US" dirty="0"/>
              <a:t>Fully Automated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from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100A5F1D-3D24-D342-8553-D90946423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1479" y="1271618"/>
            <a:ext cx="6907619" cy="3271525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1860271669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524703" y="4821421"/>
            <a:ext cx="46698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The Inremental Change Approach promoted by DevOps/CICD practitioners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526D20-5485-AA4A-94DA-4C616A37069F}"/>
              </a:ext>
            </a:extLst>
          </p:cNvPr>
          <p:cNvGrpSpPr/>
          <p:nvPr/>
        </p:nvGrpSpPr>
        <p:grpSpPr>
          <a:xfrm>
            <a:off x="3019295" y="1891031"/>
            <a:ext cx="3680684" cy="2074261"/>
            <a:chOff x="2562992" y="1341084"/>
            <a:chExt cx="3680684" cy="20742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34A5BE-B28D-0B44-84E1-822791DE362F}"/>
                </a:ext>
              </a:extLst>
            </p:cNvPr>
            <p:cNvSpPr/>
            <p:nvPr/>
          </p:nvSpPr>
          <p:spPr>
            <a:xfrm>
              <a:off x="4178980" y="1416311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54DC20-3D9B-B049-8FF4-FD29D9E1586E}"/>
                </a:ext>
              </a:extLst>
            </p:cNvPr>
            <p:cNvSpPr/>
            <p:nvPr/>
          </p:nvSpPr>
          <p:spPr>
            <a:xfrm>
              <a:off x="2562992" y="1341084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4097292" y="1376528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2629667" y="1376528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3947208" y="2017262"/>
              <a:ext cx="91242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2486" y="78664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Continuously Adjust the </a:t>
            </a:r>
            <a:br>
              <a:rPr lang="en-US" sz="3200" dirty="0"/>
            </a:br>
            <a:r>
              <a:rPr lang="en-US" sz="3200" dirty="0"/>
              <a:t>Correctness Area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748406782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Automation approximates and enables</a:t>
            </a:r>
            <a:br>
              <a:rPr lang="en-US" dirty="0"/>
            </a:br>
            <a:r>
              <a:rPr lang="en-US" dirty="0"/>
              <a:t>Process Continuity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Learn How to Set Up a CI/CD Pipeline From Scratch from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5DB8388-C7C6-B542-83B5-0317BD167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0105" y="1464113"/>
            <a:ext cx="5343787" cy="2848164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3920148020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DevOps?</a:t>
            </a:r>
            <a:br>
              <a:rPr lang="en-US" dirty="0"/>
            </a:br>
            <a:r>
              <a:rPr lang="en-US" dirty="0"/>
              <a:t>Development and Operations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81917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Riyaz </a:t>
            </a:r>
            <a:r>
              <a:rPr lang="en-US" sz="1050" dirty="0" err="1">
                <a:solidFill>
                  <a:srgbClr val="FFFFFF"/>
                </a:solidFill>
              </a:rPr>
              <a:t>Hyder</a:t>
            </a:r>
            <a:r>
              <a:rPr lang="en-US" sz="1050" dirty="0">
                <a:solidFill>
                  <a:srgbClr val="FFFFFF"/>
                </a:solidFill>
              </a:rPr>
              <a:t>   on </a:t>
            </a:r>
            <a:r>
              <a:rPr lang="en-US" sz="1050" dirty="0" err="1">
                <a:solidFill>
                  <a:srgbClr val="FFFFFF"/>
                </a:solidFill>
              </a:rPr>
              <a:t>Botmetric</a:t>
            </a:r>
            <a:r>
              <a:rPr lang="en-US" sz="1050" dirty="0">
                <a:solidFill>
                  <a:srgbClr val="FFFFFF"/>
                </a:solidFill>
              </a:rPr>
              <a:t>   November 2, 2017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FACD90E8-BD42-2848-A25C-7E8BDD3DB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4080" y="1188744"/>
            <a:ext cx="6415840" cy="372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1343466"/>
            <a:ext cx="1001303" cy="45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57814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xfrm>
            <a:off x="1580941" y="241458"/>
            <a:ext cx="5982117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Not Information Asymmetry, but</a:t>
            </a:r>
            <a:br>
              <a:rPr lang="en-US" dirty="0"/>
            </a:br>
            <a:r>
              <a:rPr lang="en-US" dirty="0"/>
              <a:t>promote the </a:t>
            </a:r>
            <a:r>
              <a:rPr lang="en-US" dirty="0">
                <a:solidFill>
                  <a:srgbClr val="FF0000"/>
                </a:solidFill>
              </a:rPr>
              <a:t>Principle of Information Symmetry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2EF7BBB9-9782-AB42-9B8B-D13A76437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0889" y="1187659"/>
            <a:ext cx="6162219" cy="3452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915054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he Question of Equ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Open and then </a:t>
            </a:r>
            <a:r>
              <a:rPr lang="en-US" dirty="0">
                <a:solidFill>
                  <a:srgbClr val="FF0000"/>
                </a:solidFill>
              </a:rPr>
              <a:t>Free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2048CCA-D37C-604E-9255-37EE0C6E731F}"/>
              </a:ext>
            </a:extLst>
          </p:cNvPr>
          <p:cNvSpPr txBox="1">
            <a:spLocks/>
          </p:cNvSpPr>
          <p:nvPr/>
        </p:nvSpPr>
        <p:spPr>
          <a:xfrm>
            <a:off x="530896" y="1532311"/>
            <a:ext cx="5903156" cy="244117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use publicly available technologies and other resources in the learning process</a:t>
            </a:r>
            <a:endParaRPr lang="en-US" altLang="zh-CN" sz="20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resolve conflicts </a:t>
            </a:r>
            <a:r>
              <a:rPr lang="en-US" altLang="zh-CN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in a dynamic context in digitized space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make decisions related to one</a:t>
            </a:r>
            <a:r>
              <a:rPr lang="en-US" sz="2000" dirty="0">
                <a:solidFill>
                  <a:srgbClr val="FFFFFF"/>
                </a:solidFill>
                <a:ea typeface="Adobe 繁黑體 Std B"/>
                <a:cs typeface="Adobe 繁黑體 Std B"/>
              </a:rPr>
              <a:t>’</a:t>
            </a:r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personal digital assets</a:t>
            </a: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express one</a:t>
            </a:r>
            <a:r>
              <a:rPr lang="en-US" sz="2000" dirty="0">
                <a:solidFill>
                  <a:srgbClr val="FFFFFF"/>
                </a:solidFill>
                <a:ea typeface="Adobe 繁黑體 Std B"/>
                <a:cs typeface="Adobe 繁黑體 Std B"/>
              </a:rPr>
              <a:t>’</a:t>
            </a:r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opinions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9F31C7-2697-AA48-8386-59F9DCB93005}"/>
              </a:ext>
            </a:extLst>
          </p:cNvPr>
          <p:cNvSpPr txBox="1"/>
          <p:nvPr/>
        </p:nvSpPr>
        <p:spPr>
          <a:xfrm>
            <a:off x="1562312" y="4607458"/>
            <a:ext cx="5665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Paraphrased from “Free Software, Free Society” by Richard Stallman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7FD9B-B408-7745-B155-ACF0474D29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7113" y="382153"/>
            <a:ext cx="1861725" cy="27925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FBB14E-CF52-8C44-BD68-04F1A1C6B1BB}"/>
              </a:ext>
            </a:extLst>
          </p:cNvPr>
          <p:cNvSpPr txBox="1"/>
          <p:nvPr/>
        </p:nvSpPr>
        <p:spPr>
          <a:xfrm rot="10800000" flipV="1">
            <a:off x="6657112" y="3204044"/>
            <a:ext cx="1861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Founder of Free Software Foundation, and Creator of GNU/Linux. Image credit: Wikipedia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50387F-53BE-4443-8905-8BE0987BFF68}"/>
              </a:ext>
            </a:extLst>
          </p:cNvPr>
          <p:cNvSpPr/>
          <p:nvPr/>
        </p:nvSpPr>
        <p:spPr>
          <a:xfrm>
            <a:off x="530895" y="1620982"/>
            <a:ext cx="5697558" cy="1330036"/>
          </a:xfrm>
          <a:prstGeom prst="roundRect">
            <a:avLst/>
          </a:prstGeom>
          <a:noFill/>
          <a:ln w="635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4A07859-6DE7-4543-A54B-083D6379A1E5}"/>
              </a:ext>
            </a:extLst>
          </p:cNvPr>
          <p:cNvSpPr/>
          <p:nvPr/>
        </p:nvSpPr>
        <p:spPr>
          <a:xfrm>
            <a:off x="530895" y="3246471"/>
            <a:ext cx="5697558" cy="1044000"/>
          </a:xfrm>
          <a:prstGeom prst="roundRect">
            <a:avLst/>
          </a:prstGeom>
          <a:noFill/>
          <a:ln w="635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96F4E9-16A2-9E47-A011-07BB9959E107}"/>
              </a:ext>
            </a:extLst>
          </p:cNvPr>
          <p:cNvSpPr txBox="1"/>
          <p:nvPr/>
        </p:nvSpPr>
        <p:spPr>
          <a:xfrm>
            <a:off x="968343" y="1380695"/>
            <a:ext cx="105477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 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8F903-0080-5C47-9A6C-D4C60AF941C0}"/>
              </a:ext>
            </a:extLst>
          </p:cNvPr>
          <p:cNvSpPr txBox="1"/>
          <p:nvPr/>
        </p:nvSpPr>
        <p:spPr>
          <a:xfrm>
            <a:off x="968343" y="3007121"/>
            <a:ext cx="112370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Free Software</a:t>
            </a:r>
          </a:p>
        </p:txBody>
      </p:sp>
    </p:spTree>
    <p:extLst>
      <p:ext uri="{BB962C8B-B14F-4D97-AF65-F5344CB8AC3E}">
        <p14:creationId xmlns:p14="http://schemas.microsoft.com/office/powerpoint/2010/main" val="141474957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IaaS: Infrastructure as a Servi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Service Mesh (</a:t>
            </a:r>
            <a:r>
              <a:rPr lang="en-US" dirty="0" err="1"/>
              <a:t>Istio</a:t>
            </a:r>
            <a:r>
              <a:rPr lang="en-US" dirty="0"/>
              <a:t>) and Human Physiology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Checks and Balances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Data Plane and the Control Plane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9794BB4A-D853-C743-BF8C-69663D2BA2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9059" y="1684528"/>
            <a:ext cx="5097383" cy="26377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EC1C7F-7F51-9446-9F5F-67BBC4E73406}"/>
              </a:ext>
            </a:extLst>
          </p:cNvPr>
          <p:cNvSpPr txBox="1"/>
          <p:nvPr/>
        </p:nvSpPr>
        <p:spPr>
          <a:xfrm>
            <a:off x="4838007" y="1795547"/>
            <a:ext cx="886461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Data Plane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6695AA-F26E-744B-A091-B23C0381976A}"/>
              </a:ext>
            </a:extLst>
          </p:cNvPr>
          <p:cNvSpPr txBox="1"/>
          <p:nvPr/>
        </p:nvSpPr>
        <p:spPr>
          <a:xfrm>
            <a:off x="7179151" y="1795547"/>
            <a:ext cx="1085233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Control Plane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4DC55C-9E4D-2E45-A7B7-1A670D600EBE}"/>
              </a:ext>
            </a:extLst>
          </p:cNvPr>
          <p:cNvGrpSpPr/>
          <p:nvPr/>
        </p:nvGrpSpPr>
        <p:grpSpPr>
          <a:xfrm>
            <a:off x="146254" y="1832950"/>
            <a:ext cx="3637188" cy="2144469"/>
            <a:chOff x="146254" y="1832950"/>
            <a:chExt cx="3637188" cy="2144469"/>
          </a:xfrm>
        </p:grpSpPr>
        <p:pic>
          <p:nvPicPr>
            <p:cNvPr id="4" name="Picture 3">
              <a:hlinkClick r:id="rId4"/>
              <a:extLst>
                <a:ext uri="{FF2B5EF4-FFF2-40B4-BE49-F238E27FC236}">
                  <a16:creationId xmlns:a16="http://schemas.microsoft.com/office/drawing/2014/main" id="{8D739B94-1F25-BE4C-B638-18718641D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254" y="1832950"/>
              <a:ext cx="3637188" cy="214446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267829-C397-B140-A317-15E8EF950CD5}"/>
                </a:ext>
              </a:extLst>
            </p:cNvPr>
            <p:cNvSpPr txBox="1"/>
            <p:nvPr/>
          </p:nvSpPr>
          <p:spPr>
            <a:xfrm>
              <a:off x="979001" y="2010991"/>
              <a:ext cx="886461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Data Plane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33FE8E-DC86-F74F-B8BD-0C6C41E65BEA}"/>
                </a:ext>
              </a:extLst>
            </p:cNvPr>
            <p:cNvSpPr txBox="1"/>
            <p:nvPr/>
          </p:nvSpPr>
          <p:spPr>
            <a:xfrm>
              <a:off x="879615" y="3376695"/>
              <a:ext cx="1085233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Control Plane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1356349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Awareness</a:t>
            </a:r>
            <a:r>
              <a:rPr dirty="0"/>
              <a:t> at many levels</a:t>
            </a: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7409246-7D28-0F4D-B094-1A0EBB613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" y="1628804"/>
            <a:ext cx="8415020" cy="25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92456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vernance in Cyber-Physical Spa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Governance in Cyber-Physical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491B2-8E78-3446-B00D-502FC410ADE7}"/>
              </a:ext>
            </a:extLst>
          </p:cNvPr>
          <p:cNvSpPr txBox="1">
            <a:spLocks/>
          </p:cNvSpPr>
          <p:nvPr/>
        </p:nvSpPr>
        <p:spPr>
          <a:xfrm>
            <a:off x="4390103" y="1306929"/>
            <a:ext cx="4585907" cy="20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 fontScale="77500" lnSpcReduction="20000"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 hangingPunct="1">
              <a:lnSpc>
                <a:spcPct val="220000"/>
              </a:lnSpc>
            </a:pPr>
            <a:r>
              <a:rPr lang="en-US" sz="1400" dirty="0"/>
              <a:t>Cyberspace Governance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All User Accounts can be Equally Created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Users may do anything Independent of Cyber-Government</a:t>
            </a:r>
          </a:p>
          <a:p>
            <a:pPr marL="609600" lvl="2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Cyber-Government exists to enable user rights without Breaking the Cyber-Physical System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A721032-E6F4-974B-A7A6-019EC60435E4}"/>
              </a:ext>
            </a:extLst>
          </p:cNvPr>
          <p:cNvSpPr txBox="1">
            <a:spLocks/>
          </p:cNvSpPr>
          <p:nvPr/>
        </p:nvSpPr>
        <p:spPr>
          <a:xfrm>
            <a:off x="167990" y="1303315"/>
            <a:ext cx="4286023" cy="20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 hangingPunct="1">
              <a:lnSpc>
                <a:spcPct val="220000"/>
              </a:lnSpc>
            </a:pPr>
            <a:r>
              <a:rPr lang="en-US" dirty="0"/>
              <a:t>John Locke’s Theory of Governance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All Men(Persons) are Created Equal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Certain Basic Rights Exists Independent of Government</a:t>
            </a:r>
          </a:p>
          <a:p>
            <a:pPr marL="609600" lvl="2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Government Exists to Protect those Rights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0B2B46-631B-CB4E-9B81-7201F4D02C60}"/>
              </a:ext>
            </a:extLst>
          </p:cNvPr>
          <p:cNvGraphicFramePr>
            <a:graphicFrameLocks noGrp="1"/>
          </p:cNvGraphicFramePr>
          <p:nvPr/>
        </p:nvGraphicFramePr>
        <p:xfrm>
          <a:off x="803787" y="3213736"/>
          <a:ext cx="7536426" cy="165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2142">
                  <a:extLst>
                    <a:ext uri="{9D8B030D-6E8A-4147-A177-3AD203B41FA5}">
                      <a16:colId xmlns:a16="http://schemas.microsoft.com/office/drawing/2014/main" val="1841068124"/>
                    </a:ext>
                  </a:extLst>
                </a:gridCol>
                <a:gridCol w="2512142">
                  <a:extLst>
                    <a:ext uri="{9D8B030D-6E8A-4147-A177-3AD203B41FA5}">
                      <a16:colId xmlns:a16="http://schemas.microsoft.com/office/drawing/2014/main" val="1279283929"/>
                    </a:ext>
                  </a:extLst>
                </a:gridCol>
                <a:gridCol w="2512142">
                  <a:extLst>
                    <a:ext uri="{9D8B030D-6E8A-4147-A177-3AD203B41FA5}">
                      <a16:colId xmlns:a16="http://schemas.microsoft.com/office/drawing/2014/main" val="16391555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System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John Locke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Cyberspace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203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Correctness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All Men are Created 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All Accounts are Created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130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Liveness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Certain Basic Rights exists Independent of Government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User actions are Independnet of Cyber Governance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138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Government exists to Protect those Rights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Cybersecurity exists to prevent users break the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494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72410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An example of Namespace Management</a:t>
            </a:r>
            <a:endParaRPr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A144CD6-A399-7B45-8DF2-4292B64FC7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7847" y="1017725"/>
            <a:ext cx="7088305" cy="27871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42FFF8-8C91-D448-AF74-58C5D11E4B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584" y="3005586"/>
            <a:ext cx="2490274" cy="19458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C4E146-472D-C848-8C24-D96019724E6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2977" y="3005586"/>
            <a:ext cx="3549146" cy="194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557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he Importance of Dev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DevOps</a:t>
            </a:r>
            <a:r>
              <a:rPr lang="en-US" dirty="0"/>
              <a:t> for Smart Cities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AD840DE-FB19-0A46-A1D9-CECAB07467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5408" y="825949"/>
            <a:ext cx="3793181" cy="2494561"/>
          </a:xfrm>
          <a:prstGeom prst="rect">
            <a:avLst/>
          </a:prstGeom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EE5EA7DD-6407-5F45-91FE-B028D42807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022" y="98346"/>
            <a:ext cx="2021108" cy="1878777"/>
          </a:xfrm>
          <a:prstGeom prst="rect">
            <a:avLst/>
          </a:prstGeom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5F0EC99B-B587-934E-9000-FF4B5783F61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128" y="3371554"/>
            <a:ext cx="1778276" cy="1670138"/>
          </a:xfrm>
          <a:prstGeom prst="rect">
            <a:avLst/>
          </a:prstGeom>
        </p:spPr>
      </p:pic>
      <p:pic>
        <p:nvPicPr>
          <p:cNvPr id="5" name="Picture 4">
            <a:hlinkClick r:id="rId9"/>
            <a:extLst>
              <a:ext uri="{FF2B5EF4-FFF2-40B4-BE49-F238E27FC236}">
                <a16:creationId xmlns:a16="http://schemas.microsoft.com/office/drawing/2014/main" id="{7A6453A6-033F-0249-831C-E1F25EA4786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2068" y="3371554"/>
            <a:ext cx="1778276" cy="1670138"/>
          </a:xfrm>
          <a:prstGeom prst="rect">
            <a:avLst/>
          </a:prstGeom>
        </p:spPr>
      </p:pic>
      <p:pic>
        <p:nvPicPr>
          <p:cNvPr id="6" name="Picture 5">
            <a:hlinkClick r:id="rId11"/>
            <a:extLst>
              <a:ext uri="{FF2B5EF4-FFF2-40B4-BE49-F238E27FC236}">
                <a16:creationId xmlns:a16="http://schemas.microsoft.com/office/drawing/2014/main" id="{DAD30ADE-0B79-434A-BDF6-A5187F71D5AE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3371554"/>
            <a:ext cx="1744295" cy="1638223"/>
          </a:xfrm>
          <a:prstGeom prst="rect">
            <a:avLst/>
          </a:prstGeom>
        </p:spPr>
      </p:pic>
      <p:pic>
        <p:nvPicPr>
          <p:cNvPr id="7" name="Picture 6">
            <a:hlinkClick r:id="rId13"/>
            <a:extLst>
              <a:ext uri="{FF2B5EF4-FFF2-40B4-BE49-F238E27FC236}">
                <a16:creationId xmlns:a16="http://schemas.microsoft.com/office/drawing/2014/main" id="{571BAF1B-FB59-994B-B8C2-4724BBE35EB3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7949" y="3368465"/>
            <a:ext cx="1744295" cy="1638223"/>
          </a:xfrm>
          <a:prstGeom prst="rect">
            <a:avLst/>
          </a:prstGeom>
        </p:spPr>
      </p:pic>
      <p:pic>
        <p:nvPicPr>
          <p:cNvPr id="8196" name="Picture 4" descr="IEEE Smart Cities">
            <a:hlinkClick r:id="rId15" tooltip="IEEE Smart Cities"/>
            <a:extLst>
              <a:ext uri="{FF2B5EF4-FFF2-40B4-BE49-F238E27FC236}">
                <a16:creationId xmlns:a16="http://schemas.microsoft.com/office/drawing/2014/main" id="{86984469-4654-5A4D-B627-3731E18B8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8678" y="1208190"/>
            <a:ext cx="21463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268815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DevOps Goals for Governance</a:t>
            </a:r>
            <a:endParaRPr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57F5B0BA-83EE-934C-A4A4-C87176808F0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009" y="932203"/>
            <a:ext cx="6405982" cy="39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95329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xfrm>
            <a:off x="2204176" y="145651"/>
            <a:ext cx="5064427" cy="9462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Cyber-Physical Space Integration</a:t>
            </a:r>
            <a:endParaRPr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F76A332-EBE2-CD46-B1B9-70E689A57B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3291982"/>
              </p:ext>
            </p:extLst>
          </p:nvPr>
        </p:nvGraphicFramePr>
        <p:xfrm>
          <a:off x="3125556" y="1054170"/>
          <a:ext cx="2892887" cy="1970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2">
            <a:hlinkClick r:id="rId8"/>
            <a:extLst>
              <a:ext uri="{FF2B5EF4-FFF2-40B4-BE49-F238E27FC236}">
                <a16:creationId xmlns:a16="http://schemas.microsoft.com/office/drawing/2014/main" id="{A781605F-5959-E44F-AFD6-4A6226043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2550" y="1461337"/>
            <a:ext cx="1773006" cy="148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44CE1A-B252-C449-BF42-AA94DD67525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494" y="1751414"/>
            <a:ext cx="580354" cy="575820"/>
          </a:xfrm>
          <a:prstGeom prst="rect">
            <a:avLst/>
          </a:prstGeom>
        </p:spPr>
      </p:pic>
      <p:pic>
        <p:nvPicPr>
          <p:cNvPr id="9" name="Picture 8">
            <a:hlinkClick r:id="rId11"/>
            <a:extLst>
              <a:ext uri="{FF2B5EF4-FFF2-40B4-BE49-F238E27FC236}">
                <a16:creationId xmlns:a16="http://schemas.microsoft.com/office/drawing/2014/main" id="{38DB3835-2DD5-9845-8C49-36FE1D43D97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0254" y="1408100"/>
            <a:ext cx="2197127" cy="126244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CDF39DF-EDAD-B74C-89F0-59012EE3CD2A}"/>
              </a:ext>
            </a:extLst>
          </p:cNvPr>
          <p:cNvGrpSpPr/>
          <p:nvPr/>
        </p:nvGrpSpPr>
        <p:grpSpPr>
          <a:xfrm>
            <a:off x="2203013" y="3052816"/>
            <a:ext cx="4737971" cy="1262450"/>
            <a:chOff x="2441180" y="3104174"/>
            <a:chExt cx="4737971" cy="12624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EF48C9-35E3-A246-BBA7-C5F3DFDDE8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1181" y="3104176"/>
              <a:ext cx="4704718" cy="1262448"/>
            </a:xfrm>
            <a:prstGeom prst="rect">
              <a:avLst/>
            </a:prstGeom>
          </p:spPr>
        </p:pic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80B08342-9B24-9D40-91E7-A3D143AE347F}"/>
                </a:ext>
              </a:extLst>
            </p:cNvPr>
            <p:cNvSpPr/>
            <p:nvPr/>
          </p:nvSpPr>
          <p:spPr>
            <a:xfrm rot="10800000">
              <a:off x="5494713" y="3104175"/>
              <a:ext cx="1684438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A91F6DC3-CAB6-EA48-BCD8-D9628F5CF03E}"/>
                </a:ext>
              </a:extLst>
            </p:cNvPr>
            <p:cNvSpPr/>
            <p:nvPr/>
          </p:nvSpPr>
          <p:spPr>
            <a:xfrm rot="10800000" flipH="1">
              <a:off x="2441180" y="3104174"/>
              <a:ext cx="1684439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014394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CAP Theorem in </a:t>
            </a:r>
            <a:r>
              <a:rPr lang="en-US" dirty="0" err="1">
                <a:solidFill>
                  <a:schemeClr val="tx1"/>
                </a:solidFill>
              </a:rPr>
              <a:t>NsM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Sep 14, 2020</a:t>
            </a:r>
            <a:endParaRPr kumimoji="0" lang="en-TW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1026" name="Picture 2" descr="Image for post">
            <a:hlinkClick r:id="rId3"/>
            <a:extLst>
              <a:ext uri="{FF2B5EF4-FFF2-40B4-BE49-F238E27FC236}">
                <a16:creationId xmlns:a16="http://schemas.microsoft.com/office/drawing/2014/main" id="{4A65F336-F13E-7D41-ABF7-75B35A39C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55815" y="1252023"/>
            <a:ext cx="3032372" cy="271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4B59366D-BB32-2142-9013-F37D85D397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5814" y="4071845"/>
            <a:ext cx="3032373" cy="84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993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 Spaces in Databases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Sep 14, 2020</a:t>
            </a:r>
            <a:endParaRPr kumimoji="0" lang="en-TW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534ED34-88F5-1C41-AEC8-161EC9C2E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54" y="1493899"/>
            <a:ext cx="5238872" cy="32476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8E817D-EA6F-0543-B279-BD7E31836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188" y="1520005"/>
            <a:ext cx="1668991" cy="20251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A50CA5-9FD0-064D-AC1B-79C020709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2179" y="2532594"/>
            <a:ext cx="1650121" cy="20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271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Data Agenc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We are in the Universe, now!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F6FDE-625D-5145-A7E0-B774344BE5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1579" y="3887346"/>
            <a:ext cx="1582518" cy="121391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0AF19A2-79BA-3344-8F18-6E7A58D5BD3B}"/>
              </a:ext>
            </a:extLst>
          </p:cNvPr>
          <p:cNvSpPr/>
          <p:nvPr/>
        </p:nvSpPr>
        <p:spPr>
          <a:xfrm>
            <a:off x="4928725" y="2150061"/>
            <a:ext cx="2752928" cy="1785900"/>
          </a:xfrm>
          <a:prstGeom prst="ellipse">
            <a:avLst/>
          </a:prstGeom>
          <a:solidFill>
            <a:srgbClr val="0070C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Library of Executable Algorithms</a:t>
            </a:r>
          </a:p>
          <a:p>
            <a:pPr algn="ctr"/>
            <a:r>
              <a:rPr lang="en-TW" dirty="0">
                <a:solidFill>
                  <a:schemeClr val="tx1"/>
                </a:solidFill>
              </a:rPr>
              <a:t>(Control Plane)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F9F1E-B5F0-2941-B84C-4A57861D7C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0937" y="3168953"/>
            <a:ext cx="1471926" cy="101338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76030C9-FA0C-7F4C-B266-D3E4D9E44A8F}"/>
              </a:ext>
            </a:extLst>
          </p:cNvPr>
          <p:cNvGrpSpPr/>
          <p:nvPr/>
        </p:nvGrpSpPr>
        <p:grpSpPr>
          <a:xfrm>
            <a:off x="1629294" y="2153413"/>
            <a:ext cx="2905169" cy="2082171"/>
            <a:chOff x="2674000" y="3011471"/>
            <a:chExt cx="2752928" cy="310454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85B852-71FF-8343-99DE-A07655293C79}"/>
                </a:ext>
              </a:extLst>
            </p:cNvPr>
            <p:cNvSpPr/>
            <p:nvPr/>
          </p:nvSpPr>
          <p:spPr>
            <a:xfrm>
              <a:off x="2674000" y="3011471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/>
                <a:t>Library of </a:t>
              </a:r>
            </a:p>
            <a:p>
              <a:pPr algn="ctr"/>
              <a:r>
                <a:rPr lang="en-TW" dirty="0"/>
                <a:t>Linked Knowledge</a:t>
              </a:r>
            </a:p>
            <a:p>
              <a:pPr algn="ctr"/>
              <a:r>
                <a:rPr lang="en-TW" dirty="0">
                  <a:solidFill>
                    <a:schemeClr val="tx1"/>
                  </a:solidFill>
                </a:rPr>
                <a:t>(Data Plane)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7C1763-61EB-E54D-B0C4-1AB149D1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7354" y="4635555"/>
              <a:ext cx="920372" cy="148045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0AF4E66-EF66-9949-8692-830E27287B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368" y="2512591"/>
            <a:ext cx="1671836" cy="1000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EA135B-9E81-294D-A586-53B5F4A9C39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2929" y="968168"/>
            <a:ext cx="862711" cy="661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A3DBDF-C28F-894C-8F60-005307CC943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4298" y="938391"/>
            <a:ext cx="862711" cy="661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603E43-BCCC-B149-8437-196A0F33042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5001" y="945195"/>
            <a:ext cx="862711" cy="661764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9027B264-380E-4B4C-9F6B-8DB07C42DA5C}"/>
              </a:ext>
            </a:extLst>
          </p:cNvPr>
          <p:cNvSpPr/>
          <p:nvPr/>
        </p:nvSpPr>
        <p:spPr>
          <a:xfrm>
            <a:off x="4499886" y="3323205"/>
            <a:ext cx="378912" cy="5367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AA7E8A22-BB21-474C-AA88-F49BE52ABE0E}"/>
              </a:ext>
            </a:extLst>
          </p:cNvPr>
          <p:cNvSpPr/>
          <p:nvPr/>
        </p:nvSpPr>
        <p:spPr>
          <a:xfrm rot="18908657">
            <a:off x="3564132" y="1541153"/>
            <a:ext cx="216384" cy="1247618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CFE74261-45AB-0B4F-95CA-0C0E2D41372B}"/>
              </a:ext>
            </a:extLst>
          </p:cNvPr>
          <p:cNvSpPr/>
          <p:nvPr/>
        </p:nvSpPr>
        <p:spPr>
          <a:xfrm>
            <a:off x="4552399" y="1647898"/>
            <a:ext cx="226511" cy="864693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1ED562DA-C0BC-C642-A842-B617A73B42E4}"/>
              </a:ext>
            </a:extLst>
          </p:cNvPr>
          <p:cNvSpPr/>
          <p:nvPr/>
        </p:nvSpPr>
        <p:spPr>
          <a:xfrm rot="2725287">
            <a:off x="5715048" y="1557741"/>
            <a:ext cx="249631" cy="1201301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454793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C7AC602-14A8-DF42-8D3E-73C5D27E85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3876" y="146933"/>
            <a:ext cx="5678424" cy="4996567"/>
          </a:xfrm>
          <a:prstGeom prst="rect">
            <a:avLst/>
          </a:prstGeom>
        </p:spPr>
      </p:pic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80915" y="493518"/>
            <a:ext cx="3345900" cy="42034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Abundant Tools and Data Sources </a:t>
            </a:r>
            <a:br>
              <a:rPr lang="en" dirty="0"/>
            </a:br>
            <a:r>
              <a:rPr lang="en" dirty="0"/>
              <a:t>can all be accessed through Web Browsers</a:t>
            </a:r>
            <a:endParaRPr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B03FF7-EB7D-A248-989D-EDACA861410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371" y="2348357"/>
            <a:ext cx="431038" cy="4310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8E6C2A-FFC3-DA43-8A4D-DDEB0572F43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5409" y="2356231"/>
            <a:ext cx="431038" cy="4310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3C8F4D-6C85-F043-9742-9A98ED5D291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871788" y="2356231"/>
            <a:ext cx="431038" cy="4310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CFCF8D-B3AE-E441-B617-AB88E342D8B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826" y="2348357"/>
            <a:ext cx="431038" cy="431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09C160-96D7-B04A-90EA-58A70F830D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5160" y="3956572"/>
            <a:ext cx="1251924" cy="7042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5EE5BD-0345-3E4C-8FC0-66C47E3075E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9890" y="4502512"/>
            <a:ext cx="643974" cy="5632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AC3D5F-77C9-2542-B5C0-303BC9F5E5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86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917D94-44F6-164A-A76F-38052332F46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787" y="486483"/>
            <a:ext cx="1671836" cy="100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001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eople and Material Transportation"/>
          <p:cNvSpPr txBox="1">
            <a:spLocks noGrp="1"/>
          </p:cNvSpPr>
          <p:nvPr>
            <p:ph type="title"/>
          </p:nvPr>
        </p:nvSpPr>
        <p:spPr>
          <a:xfrm>
            <a:off x="1539530" y="316273"/>
            <a:ext cx="6399443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Namespace Management should be operated under </a:t>
            </a:r>
            <a:br>
              <a:rPr lang="en-US" dirty="0"/>
            </a:br>
            <a:r>
              <a:rPr lang="en-US" dirty="0"/>
              <a:t>the Principle of Information Symmetry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F8C86-CE4A-104B-BB01-E79DACCE2A2E}"/>
              </a:ext>
            </a:extLst>
          </p:cNvPr>
          <p:cNvSpPr txBox="1">
            <a:spLocks/>
          </p:cNvSpPr>
          <p:nvPr/>
        </p:nvSpPr>
        <p:spPr>
          <a:xfrm>
            <a:off x="1318647" y="1136822"/>
            <a:ext cx="6841211" cy="374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Natural &amp; Structural Symmetry: Space, Time, Energy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Data Content Symmetry: Immutable Data Service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Functional Symmetry: Algorithmic Consistency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Infrastructure Symmetry: Trust-worthy System Support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Knowledge Symmetry: Equality in Information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95162168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Discussion and Future Applications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88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28877"/>
            <a:ext cx="3837000" cy="2890297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Past Known efforts</a:t>
            </a:r>
            <a:endParaRPr lang="en-TW" sz="160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Alternative Strategies?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Other Applications?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1447" y="3762780"/>
            <a:ext cx="3837000" cy="90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Round Table Discussion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0F6F7FF5-A338-DC4A-AF87-DA801B8D3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533" y="1528877"/>
            <a:ext cx="2360829" cy="22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462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A22E59-C732-6E46-A0BF-812790056C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1218"/>
            <a:ext cx="9144000" cy="4388577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7490755" y="971741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A55F5-8828-F449-9A1A-6982591B66AF}"/>
              </a:ext>
            </a:extLst>
          </p:cNvPr>
          <p:cNvSpPr txBox="1"/>
          <p:nvPr/>
        </p:nvSpPr>
        <p:spPr>
          <a:xfrm>
            <a:off x="1332061" y="3660986"/>
            <a:ext cx="64604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It is all made of Names!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0F25B-2817-D640-B21D-D5F09717284F}"/>
              </a:ext>
            </a:extLst>
          </p:cNvPr>
          <p:cNvSpPr txBox="1"/>
          <p:nvPr/>
        </p:nvSpPr>
        <p:spPr>
          <a:xfrm>
            <a:off x="2943188" y="871919"/>
            <a:ext cx="32576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49405C-86B3-6F42-B763-691D6D62FACE}"/>
              </a:ext>
            </a:extLst>
          </p:cNvPr>
          <p:cNvSpPr txBox="1"/>
          <p:nvPr/>
        </p:nvSpPr>
        <p:spPr>
          <a:xfrm>
            <a:off x="2160121" y="109049"/>
            <a:ext cx="4823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Lets go back to the birth place of the World Wide Web!</a:t>
            </a:r>
          </a:p>
        </p:txBody>
      </p:sp>
    </p:spTree>
    <p:extLst>
      <p:ext uri="{BB962C8B-B14F-4D97-AF65-F5344CB8AC3E}">
        <p14:creationId xmlns:p14="http://schemas.microsoft.com/office/powerpoint/2010/main" val="949545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Namespace Management in Time</a:t>
            </a:r>
            <a:endParaRPr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015E7C9A-3FEF-7449-B8A8-3A51ABB08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317" y="1098916"/>
            <a:ext cx="5227365" cy="3772736"/>
          </a:xfrm>
          <a:prstGeom prst="rect">
            <a:avLst/>
          </a:prstGeom>
        </p:spPr>
      </p:pic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6BAAD749-D41C-6043-A211-750ADD1C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473" y="1688757"/>
            <a:ext cx="1859844" cy="103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60466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5863-0155-9948-A58B-8C1D871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Your action on </a:t>
            </a:r>
            <a:r>
              <a:rPr lang="en-US" altLang="zh-CN" dirty="0" err="1"/>
              <a:t>NsM</a:t>
            </a:r>
            <a:r>
              <a:rPr lang="en-US" altLang="zh-CN" dirty="0"/>
              <a:t> before Sep 28, 202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59B8B-B71D-3B4E-B3F8-516041A59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using Templates and Categories</a:t>
            </a:r>
            <a:r>
              <a:rPr lang="en-TW"/>
              <a:t> </a:t>
            </a:r>
            <a:r>
              <a:rPr lang="en-TW" dirty="0"/>
              <a:t>on </a:t>
            </a:r>
            <a:r>
              <a:rPr lang="en-TW" dirty="0">
                <a:hlinkClick r:id="rId2"/>
              </a:rPr>
              <a:t>toyhouse.wiki</a:t>
            </a:r>
            <a:r>
              <a:rPr lang="en-TW">
                <a:hlinkClick r:id="rId2"/>
              </a:rPr>
              <a:t>:81</a:t>
            </a:r>
            <a:endParaRPr lang="en-TW" dirty="0"/>
          </a:p>
          <a:p>
            <a:pPr lvl="1"/>
            <a:r>
              <a:rPr lang="en-TW" dirty="0"/>
              <a:t>Create a personal page </a:t>
            </a:r>
            <a:r>
              <a:rPr lang="en-TW"/>
              <a:t>with bio</a:t>
            </a:r>
            <a:r>
              <a:rPr lang="en-US" dirty="0"/>
              <a:t>, using standardized Templates and Category</a:t>
            </a:r>
            <a:endParaRPr lang="en-TW" dirty="0"/>
          </a:p>
          <a:p>
            <a:pPr lvl="1"/>
            <a:r>
              <a:rPr lang="en-US" dirty="0"/>
              <a:t>Make sure all Wiki pages you created follow the same Namespace convention</a:t>
            </a:r>
          </a:p>
          <a:p>
            <a:pPr lvl="1"/>
            <a:r>
              <a:rPr lang="en-US" dirty="0"/>
              <a:t>Start using </a:t>
            </a:r>
            <a:r>
              <a:rPr lang="en-US" dirty="0" err="1"/>
              <a:t>Github</a:t>
            </a:r>
            <a:r>
              <a:rPr lang="en-US" dirty="0"/>
              <a:t> to download and share files with proper </a:t>
            </a:r>
            <a:r>
              <a:rPr lang="en-US" dirty="0" err="1"/>
              <a:t>NsM</a:t>
            </a:r>
            <a:endParaRPr lang="en-US" dirty="0"/>
          </a:p>
          <a:p>
            <a:pPr lvl="2"/>
            <a:r>
              <a:rPr lang="en-US" dirty="0"/>
              <a:t>Couse </a:t>
            </a:r>
            <a:r>
              <a:rPr lang="en-US" dirty="0" err="1"/>
              <a:t>Github</a:t>
            </a:r>
            <a:r>
              <a:rPr lang="en-US" dirty="0"/>
              <a:t> @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/benkoo/CognitiveFoundation2020</a:t>
            </a:r>
            <a:endParaRPr lang="en-TW" dirty="0"/>
          </a:p>
          <a:p>
            <a:pPr lvl="1"/>
            <a:r>
              <a:rPr lang="en-TW"/>
              <a:t>Start </a:t>
            </a:r>
            <a:r>
              <a:rPr lang="en-TW" dirty="0"/>
              <a:t>writing your learning report.</a:t>
            </a:r>
          </a:p>
          <a:p>
            <a:pPr lvl="2"/>
            <a:r>
              <a:rPr lang="en-TW" dirty="0"/>
              <a:t>Every week should include </a:t>
            </a:r>
            <a:r>
              <a:rPr lang="en-TW"/>
              <a:t>Logic Model</a:t>
            </a:r>
            <a:r>
              <a:rPr lang="en-US" dirty="0"/>
              <a:t> using the standard Template</a:t>
            </a:r>
            <a:endParaRPr lang="en-TW" dirty="0"/>
          </a:p>
          <a:p>
            <a:pPr lvl="2"/>
            <a:r>
              <a:rPr lang="en-TW" dirty="0"/>
              <a:t>500 words or more per week</a:t>
            </a:r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54480-752D-F941-8CE9-DB27D7A55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4840953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4634</TotalTime>
  <Words>3199</Words>
  <Application>Microsoft Macintosh PowerPoint</Application>
  <PresentationFormat>On-screen Show (16:9)</PresentationFormat>
  <Paragraphs>600</Paragraphs>
  <Slides>90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90</vt:i4>
      </vt:variant>
    </vt:vector>
  </HeadingPairs>
  <TitlesOfParts>
    <vt:vector size="100" baseType="lpstr">
      <vt:lpstr>Adobe 繁黑體 Std B</vt:lpstr>
      <vt:lpstr>Exo 2</vt:lpstr>
      <vt:lpstr>Roboto Condensed Light</vt:lpstr>
      <vt:lpstr>华文细黑</vt:lpstr>
      <vt:lpstr>Arial</vt:lpstr>
      <vt:lpstr>Arial Rounded MT Bold</vt:lpstr>
      <vt:lpstr>Century Gothic</vt:lpstr>
      <vt:lpstr>Helvetica</vt:lpstr>
      <vt:lpstr>Simple Light</vt:lpstr>
      <vt:lpstr>Tech Newsletter by Slidesgo</vt:lpstr>
      <vt:lpstr>超越学科界限的认知基础 Transdisciplinary Cognitive Foundation  Recursion, Continuation, and CICD/DevOps Week 07</vt:lpstr>
      <vt:lpstr>PowerPoint Presentation</vt:lpstr>
      <vt:lpstr>Abstract Specification</vt:lpstr>
      <vt:lpstr>Computational Operations on Paper</vt:lpstr>
      <vt:lpstr>Glossary</vt:lpstr>
      <vt:lpstr>Unified Namespace</vt:lpstr>
      <vt:lpstr>Get access to Live Data Now!</vt:lpstr>
      <vt:lpstr>An example of Namespace Management</vt:lpstr>
      <vt:lpstr>Namespace Management in Time</vt:lpstr>
      <vt:lpstr>Diffbot (more than 1 Trillion linked entities)</vt:lpstr>
      <vt:lpstr>The Complete set of Generative Names</vt:lpstr>
      <vt:lpstr>Number Theory, Physics, and Geometry</vt:lpstr>
      <vt:lpstr>The origin of Atomic Elements</vt:lpstr>
      <vt:lpstr>The known set of Elementary Particles</vt:lpstr>
      <vt:lpstr>The way medical doctors talks about Human Anatomy</vt:lpstr>
      <vt:lpstr>How mathematicians and musicians talks about Music</vt:lpstr>
      <vt:lpstr>A Way to Get Internet Domain Name Service</vt:lpstr>
      <vt:lpstr>NsM in Loops and Recursion</vt:lpstr>
      <vt:lpstr>Another Round at Recursion</vt:lpstr>
      <vt:lpstr>Lecture Outline</vt:lpstr>
      <vt:lpstr>Arts and Sciences of NsM</vt:lpstr>
      <vt:lpstr>Names gave birth to Cognitive Abilities  - Laozi</vt:lpstr>
      <vt:lpstr>The History of True Names</vt:lpstr>
      <vt:lpstr>The Meaning of being True</vt:lpstr>
      <vt:lpstr>The Necessity of Named abstractions</vt:lpstr>
      <vt:lpstr>How to Think Mathematically?</vt:lpstr>
      <vt:lpstr>True Name defined by Wikipedia</vt:lpstr>
      <vt:lpstr>Intensive and Extensive Properties</vt:lpstr>
      <vt:lpstr>Labels, Linguistics, and Cognitive Science</vt:lpstr>
      <vt:lpstr>The expressive power of Names (labels)</vt:lpstr>
      <vt:lpstr>Categories are Containers of cognitive concepts</vt:lpstr>
      <vt:lpstr>Patterns of Categories/Classification of Concepts</vt:lpstr>
      <vt:lpstr>Combine Operands/Operations as constructed names?</vt:lpstr>
      <vt:lpstr>Names as Generalized Metaphors</vt:lpstr>
      <vt:lpstr>The properties of being Trust-worthy name schemes</vt:lpstr>
      <vt:lpstr>“Mathematics is the art of giving the same name to different things!”      - Henry Poincare</vt:lpstr>
      <vt:lpstr>NsM at Scale!</vt:lpstr>
      <vt:lpstr>Namespace Management on the Global Scale </vt:lpstr>
      <vt:lpstr>The origin and the Future of the “Web”</vt:lpstr>
      <vt:lpstr>Namespace Management with Open AI</vt:lpstr>
      <vt:lpstr>Methods and Tools</vt:lpstr>
      <vt:lpstr>Time and Trust-worthiness in NsM</vt:lpstr>
      <vt:lpstr>Trust-worthy Name Space?</vt:lpstr>
      <vt:lpstr>Authenticated Name Space?</vt:lpstr>
      <vt:lpstr>Public-Private Key NsM Infrastructures</vt:lpstr>
      <vt:lpstr>Naming your Learning Actions</vt:lpstr>
      <vt:lpstr>Operational Concerns</vt:lpstr>
      <vt:lpstr>Access Rights and Secure Workflow</vt:lpstr>
      <vt:lpstr>What is DevSecOps?</vt:lpstr>
      <vt:lpstr>A Model of Collective Cognitive Processes </vt:lpstr>
      <vt:lpstr>Kuhn Cycle: the evolution of a Namespace</vt:lpstr>
      <vt:lpstr>Reserved Names and Constants in Sciences</vt:lpstr>
      <vt:lpstr>Decisions are made by different kinds of People</vt:lpstr>
      <vt:lpstr>Observability of Multi-Scale DevSecOps Processes</vt:lpstr>
      <vt:lpstr>Metrics of “Namespace Services”</vt:lpstr>
      <vt:lpstr>A Unified Namespace</vt:lpstr>
      <vt:lpstr>A linguistic approach to  unify the cognizance across scales</vt:lpstr>
      <vt:lpstr>Code is Law</vt:lpstr>
      <vt:lpstr>A Unified Context for the Collective Cognizance</vt:lpstr>
      <vt:lpstr>Three Scales of Time</vt:lpstr>
      <vt:lpstr>Time Stamped Data  Preserve Event Ordering Information</vt:lpstr>
      <vt:lpstr>ITIL’s Introductory Video</vt:lpstr>
      <vt:lpstr>ITIL’s Five Stages of Service Deployment</vt:lpstr>
      <vt:lpstr>The Five stages mapped to ITIL terms</vt:lpstr>
      <vt:lpstr>The Five stages mapped to ITIL terms</vt:lpstr>
      <vt:lpstr>What is CICD and DevOps? Continuous Integration, Continuous Delivery/Deployment</vt:lpstr>
      <vt:lpstr>System Integration Process</vt:lpstr>
      <vt:lpstr>Iteratively Fixing Security Problems</vt:lpstr>
      <vt:lpstr>The Version Control, Built, Test, Stage, Deploy are Conducted by Human Instructions</vt:lpstr>
      <vt:lpstr>A compositional view of system correctness</vt:lpstr>
      <vt:lpstr>The Commit-Built-Test-Stage-Deploy are Fully Automated</vt:lpstr>
      <vt:lpstr>Continuously Adjust the  Correctness Area</vt:lpstr>
      <vt:lpstr>Automation approximates and enables Process Continuity</vt:lpstr>
      <vt:lpstr>What is DevOps? Development and Operations</vt:lpstr>
      <vt:lpstr>Not Information Asymmetry, but promote the Principle of Information Symmetry</vt:lpstr>
      <vt:lpstr>Open and then Free</vt:lpstr>
      <vt:lpstr>Service Mesh (Istio) and Human Physiology Checks and Balances Data Plane and the Control Plane</vt:lpstr>
      <vt:lpstr>Awareness at many levels</vt:lpstr>
      <vt:lpstr>Governance in Cyber-Physical Spaces</vt:lpstr>
      <vt:lpstr>DevOps for Smart Cities</vt:lpstr>
      <vt:lpstr>DevOps Goals for Governance</vt:lpstr>
      <vt:lpstr>Cyber-Physical Space Integration</vt:lpstr>
      <vt:lpstr>The CAP Theorem in NsM</vt:lpstr>
      <vt:lpstr>Name Spaces in Databases</vt:lpstr>
      <vt:lpstr>We are in the Universe, now!</vt:lpstr>
      <vt:lpstr>Abundant Tools and Data Sources  can all be accessed through Web Browsers</vt:lpstr>
      <vt:lpstr>Namespace Management should be operated under  the Principle of Information Symmetry</vt:lpstr>
      <vt:lpstr>Discussion and Future Applications</vt:lpstr>
      <vt:lpstr>PowerPoint Presentation</vt:lpstr>
      <vt:lpstr>Your action on NsM before Sep 28, 202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824</cp:revision>
  <dcterms:modified xsi:type="dcterms:W3CDTF">2020-10-21T15:18:48Z</dcterms:modified>
</cp:coreProperties>
</file>